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7" r:id="rId5"/>
    <p:sldId id="291" r:id="rId6"/>
    <p:sldId id="294" r:id="rId7"/>
    <p:sldId id="296" r:id="rId8"/>
    <p:sldId id="310" r:id="rId9"/>
    <p:sldId id="311" r:id="rId10"/>
    <p:sldId id="405" r:id="rId11"/>
    <p:sldId id="370" r:id="rId12"/>
    <p:sldId id="404" r:id="rId13"/>
    <p:sldId id="309" r:id="rId14"/>
    <p:sldId id="315" r:id="rId15"/>
    <p:sldId id="380" r:id="rId16"/>
    <p:sldId id="407" r:id="rId17"/>
    <p:sldId id="408" r:id="rId18"/>
    <p:sldId id="318" r:id="rId19"/>
    <p:sldId id="371" r:id="rId20"/>
    <p:sldId id="319" r:id="rId21"/>
    <p:sldId id="40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5C7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94249-99E5-4E2B-930E-4C3C81D53B74}" v="6" dt="2022-12-17T06:53:2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291" autoAdjust="0"/>
  </p:normalViewPr>
  <p:slideViewPr>
    <p:cSldViewPr snapToGrid="0" showGuides="1">
      <p:cViewPr varScale="1">
        <p:scale>
          <a:sx n="81" d="100"/>
          <a:sy n="81" d="100"/>
        </p:scale>
        <p:origin x="17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van Bijnen" userId="a2da763a-af8d-4cc0-9f0c-625e1f903469" providerId="ADAL" clId="{55F94249-99E5-4E2B-930E-4C3C81D53B74}"/>
    <pc:docChg chg="custSel modSld">
      <pc:chgData name="Maurice van Bijnen" userId="a2da763a-af8d-4cc0-9f0c-625e1f903469" providerId="ADAL" clId="{55F94249-99E5-4E2B-930E-4C3C81D53B74}" dt="2022-12-17T06:53:23.792" v="68" actId="478"/>
      <pc:docMkLst>
        <pc:docMk/>
      </pc:docMkLst>
      <pc:sldChg chg="modSp mod">
        <pc:chgData name="Maurice van Bijnen" userId="a2da763a-af8d-4cc0-9f0c-625e1f903469" providerId="ADAL" clId="{55F94249-99E5-4E2B-930E-4C3C81D53B74}" dt="2022-12-07T16:11:01.841" v="47" actId="20577"/>
        <pc:sldMkLst>
          <pc:docMk/>
          <pc:sldMk cId="641396583" sldId="267"/>
        </pc:sldMkLst>
        <pc:spChg chg="mod">
          <ac:chgData name="Maurice van Bijnen" userId="a2da763a-af8d-4cc0-9f0c-625e1f903469" providerId="ADAL" clId="{55F94249-99E5-4E2B-930E-4C3C81D53B74}" dt="2022-12-07T16:11:01.841" v="47" actId="20577"/>
          <ac:spMkLst>
            <pc:docMk/>
            <pc:sldMk cId="641396583" sldId="267"/>
            <ac:spMk id="9" creationId="{3F2503CA-BD50-40D9-B48F-71457F24A0B4}"/>
          </ac:spMkLst>
        </pc:spChg>
      </pc:sldChg>
      <pc:sldChg chg="addSp delSp modSp mod delAnim modAnim">
        <pc:chgData name="Maurice van Bijnen" userId="a2da763a-af8d-4cc0-9f0c-625e1f903469" providerId="ADAL" clId="{55F94249-99E5-4E2B-930E-4C3C81D53B74}" dt="2022-12-17T06:53:23.792" v="68" actId="478"/>
        <pc:sldMkLst>
          <pc:docMk/>
          <pc:sldMk cId="1285376908" sldId="296"/>
        </pc:sldMkLst>
        <pc:spChg chg="add del mod">
          <ac:chgData name="Maurice van Bijnen" userId="a2da763a-af8d-4cc0-9f0c-625e1f903469" providerId="ADAL" clId="{55F94249-99E5-4E2B-930E-4C3C81D53B74}" dt="2022-12-17T06:53:23.792" v="68" actId="478"/>
          <ac:spMkLst>
            <pc:docMk/>
            <pc:sldMk cId="1285376908" sldId="296"/>
            <ac:spMk id="6" creationId="{FBF8ACA7-EC2C-83B1-FB9A-3D7B47B357ED}"/>
          </ac:spMkLst>
        </pc:spChg>
        <pc:picChg chg="add del mod">
          <ac:chgData name="Maurice van Bijnen" userId="a2da763a-af8d-4cc0-9f0c-625e1f903469" providerId="ADAL" clId="{55F94249-99E5-4E2B-930E-4C3C81D53B74}" dt="2022-12-17T06:52:28.362" v="63" actId="478"/>
          <ac:picMkLst>
            <pc:docMk/>
            <pc:sldMk cId="1285376908" sldId="296"/>
            <ac:picMk id="5" creationId="{8EAAFAED-FFD4-BB4D-7898-B008C7502E43}"/>
          </ac:picMkLst>
        </pc:picChg>
        <pc:picChg chg="add mod">
          <ac:chgData name="Maurice van Bijnen" userId="a2da763a-af8d-4cc0-9f0c-625e1f903469" providerId="ADAL" clId="{55F94249-99E5-4E2B-930E-4C3C81D53B74}" dt="2022-12-17T06:53:20.442" v="67"/>
          <ac:picMkLst>
            <pc:docMk/>
            <pc:sldMk cId="1285376908" sldId="296"/>
            <ac:picMk id="8" creationId="{2CC0CB49-8159-E194-1C1E-CD9AD356AE9E}"/>
          </ac:picMkLst>
        </pc:picChg>
        <pc:picChg chg="del">
          <ac:chgData name="Maurice van Bijnen" userId="a2da763a-af8d-4cc0-9f0c-625e1f903469" providerId="ADAL" clId="{55F94249-99E5-4E2B-930E-4C3C81D53B74}" dt="2022-12-17T06:41:33.539" v="48" actId="478"/>
          <ac:picMkLst>
            <pc:docMk/>
            <pc:sldMk cId="1285376908" sldId="296"/>
            <ac:picMk id="8" creationId="{DE449B7C-8E96-40E0-80A2-B6FECD6B4233}"/>
          </ac:picMkLst>
        </pc:picChg>
      </pc:sldChg>
      <pc:sldChg chg="addSp delSp modSp mod delAnim">
        <pc:chgData name="Maurice van Bijnen" userId="a2da763a-af8d-4cc0-9f0c-625e1f903469" providerId="ADAL" clId="{55F94249-99E5-4E2B-930E-4C3C81D53B74}" dt="2022-12-17T06:52:05.831" v="62"/>
        <pc:sldMkLst>
          <pc:docMk/>
          <pc:sldMk cId="2258045799" sldId="309"/>
        </pc:sldMkLst>
        <pc:picChg chg="del mod">
          <ac:chgData name="Maurice van Bijnen" userId="a2da763a-af8d-4cc0-9f0c-625e1f903469" providerId="ADAL" clId="{55F94249-99E5-4E2B-930E-4C3C81D53B74}" dt="2022-12-17T06:51:31.477" v="58" actId="478"/>
          <ac:picMkLst>
            <pc:docMk/>
            <pc:sldMk cId="2258045799" sldId="309"/>
            <ac:picMk id="5" creationId="{1463769A-4343-475D-B807-CF808110104D}"/>
          </ac:picMkLst>
        </pc:picChg>
        <pc:picChg chg="add mod">
          <ac:chgData name="Maurice van Bijnen" userId="a2da763a-af8d-4cc0-9f0c-625e1f903469" providerId="ADAL" clId="{55F94249-99E5-4E2B-930E-4C3C81D53B74}" dt="2022-12-17T06:52:05.831" v="62"/>
          <ac:picMkLst>
            <pc:docMk/>
            <pc:sldMk cId="2258045799" sldId="309"/>
            <ac:picMk id="7" creationId="{DFFF21A0-D4DC-A3E3-32C5-303E7306B7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17/12/2022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98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8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>
            <a:extLst>
              <a:ext uri="{FF2B5EF4-FFF2-40B4-BE49-F238E27FC236}">
                <a16:creationId xmlns:a16="http://schemas.microsoft.com/office/drawing/2014/main" id="{2F6ABCCF-5D19-41BE-AE1D-09FDBD1ED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Tijdelijke aanduiding voor notities 2">
            <a:extLst>
              <a:ext uri="{FF2B5EF4-FFF2-40B4-BE49-F238E27FC236}">
                <a16:creationId xmlns:a16="http://schemas.microsoft.com/office/drawing/2014/main" id="{078CDFEF-980D-4E01-9A08-BF69BCE0C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78852" name="Tijdelijke aanduiding voor dianummer 3">
            <a:extLst>
              <a:ext uri="{FF2B5EF4-FFF2-40B4-BE49-F238E27FC236}">
                <a16:creationId xmlns:a16="http://schemas.microsoft.com/office/drawing/2014/main" id="{9D355F20-BD36-4A2B-B9D1-66B703687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5A057-FDD4-40BB-9595-9D54D2A9A9B3}" type="slidenum">
              <a:rPr lang="nl-NL" altLang="nl-NL"/>
              <a:pPr>
                <a:spcBef>
                  <a:spcPct val="0"/>
                </a:spcBef>
              </a:pPr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>
            <a:extLst>
              <a:ext uri="{FF2B5EF4-FFF2-40B4-BE49-F238E27FC236}">
                <a16:creationId xmlns:a16="http://schemas.microsoft.com/office/drawing/2014/main" id="{59ECDE69-CBC8-4B8B-9DAE-7BB31D65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>
            <a:extLst>
              <a:ext uri="{FF2B5EF4-FFF2-40B4-BE49-F238E27FC236}">
                <a16:creationId xmlns:a16="http://schemas.microsoft.com/office/drawing/2014/main" id="{9A916620-761D-43F0-B3D4-13DADB2E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0900" name="Tijdelijke aanduiding voor dianummer 3">
            <a:extLst>
              <a:ext uri="{FF2B5EF4-FFF2-40B4-BE49-F238E27FC236}">
                <a16:creationId xmlns:a16="http://schemas.microsoft.com/office/drawing/2014/main" id="{7EAA8E19-EA50-41F2-9E93-E9D81A56E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AEED3-8AC3-462E-BC59-15373D15642F}" type="slidenum">
              <a:rPr lang="nl-NL" altLang="nl-NL"/>
              <a:pPr>
                <a:spcBef>
                  <a:spcPct val="0"/>
                </a:spcBef>
              </a:pPr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>
            <a:extLst>
              <a:ext uri="{FF2B5EF4-FFF2-40B4-BE49-F238E27FC236}">
                <a16:creationId xmlns:a16="http://schemas.microsoft.com/office/drawing/2014/main" id="{59ECDE69-CBC8-4B8B-9DAE-7BB31D65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>
            <a:extLst>
              <a:ext uri="{FF2B5EF4-FFF2-40B4-BE49-F238E27FC236}">
                <a16:creationId xmlns:a16="http://schemas.microsoft.com/office/drawing/2014/main" id="{9A916620-761D-43F0-B3D4-13DADB2E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0900" name="Tijdelijke aanduiding voor dianummer 3">
            <a:extLst>
              <a:ext uri="{FF2B5EF4-FFF2-40B4-BE49-F238E27FC236}">
                <a16:creationId xmlns:a16="http://schemas.microsoft.com/office/drawing/2014/main" id="{7EAA8E19-EA50-41F2-9E93-E9D81A56E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AEED3-8AC3-462E-BC59-15373D15642F}" type="slidenum">
              <a:rPr lang="nl-NL" altLang="nl-NL"/>
              <a:pPr>
                <a:spcBef>
                  <a:spcPct val="0"/>
                </a:spcBef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186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>
            <a:extLst>
              <a:ext uri="{FF2B5EF4-FFF2-40B4-BE49-F238E27FC236}">
                <a16:creationId xmlns:a16="http://schemas.microsoft.com/office/drawing/2014/main" id="{59ECDE69-CBC8-4B8B-9DAE-7BB31D65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Tijdelijke aanduiding voor notities 2">
            <a:extLst>
              <a:ext uri="{FF2B5EF4-FFF2-40B4-BE49-F238E27FC236}">
                <a16:creationId xmlns:a16="http://schemas.microsoft.com/office/drawing/2014/main" id="{9A916620-761D-43F0-B3D4-13DADB2E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0900" name="Tijdelijke aanduiding voor dianummer 3">
            <a:extLst>
              <a:ext uri="{FF2B5EF4-FFF2-40B4-BE49-F238E27FC236}">
                <a16:creationId xmlns:a16="http://schemas.microsoft.com/office/drawing/2014/main" id="{7EAA8E19-EA50-41F2-9E93-E9D81A56E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AEED3-8AC3-462E-BC59-15373D15642F}" type="slidenum">
              <a:rPr lang="nl-NL" altLang="nl-NL"/>
              <a:pPr>
                <a:spcBef>
                  <a:spcPct val="0"/>
                </a:spcBef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283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17-12-2022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17-12-2022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17-12-2022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17-12-2022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17-12-2022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663DC-5BD3-46F6-B884-DF7E6C4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040ED-B30B-4074-A88F-FAE6319F0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42BC8-A1EB-4C3B-AD33-9E4240093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62E90-0A3C-4BF2-9A3A-35684000FF4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39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17-12-2022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17-12-2022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17-12-2022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6MgErQ1e44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imeo.com/878824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BF0EF51-7530-4467-B5FB-4A1C1F61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B31C45-248D-4809-B500-93D6653A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D98238-78B1-4AF6-9C4F-3E9AE167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15172A68-2734-407A-87C0-2D130B303D01}" type="datetime1">
              <a:rPr lang="nl-NL" smtClean="0"/>
              <a:pPr/>
              <a:t>17-12-2022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862471"/>
            <a:ext cx="8645916" cy="2088000"/>
          </a:xfrm>
        </p:spPr>
        <p:txBody>
          <a:bodyPr/>
          <a:lstStyle/>
          <a:p>
            <a:r>
              <a:rPr lang="nl-NL" dirty="0"/>
              <a:t>Water in de bodem</a:t>
            </a:r>
            <a:br>
              <a:rPr lang="nl-NL" dirty="0"/>
            </a:br>
            <a:r>
              <a:rPr lang="nl-NL" sz="2400" b="0" dirty="0">
                <a:latin typeface="+mn-lt"/>
              </a:rPr>
              <a:t>IBS Plant | Groeiplaats</a:t>
            </a:r>
          </a:p>
        </p:txBody>
      </p:sp>
    </p:spTree>
    <p:extLst>
      <p:ext uri="{BB962C8B-B14F-4D97-AF65-F5344CB8AC3E}">
        <p14:creationId xmlns:p14="http://schemas.microsoft.com/office/powerpoint/2010/main" val="64139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Grondwater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3A8-CC18-4554-91D6-C1F06B44C538}" type="slidenum">
              <a:rPr lang="nl-NL" smtClean="0"/>
              <a:t>10</a:t>
            </a:fld>
            <a:endParaRPr lang="nl-NL"/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DFFF21A0-D4DC-A3E3-32C5-303E7306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6" y="1223128"/>
            <a:ext cx="7843101" cy="44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grondwater">
            <a:extLst>
              <a:ext uri="{FF2B5EF4-FFF2-40B4-BE49-F238E27FC236}">
                <a16:creationId xmlns:a16="http://schemas.microsoft.com/office/drawing/2014/main" id="{68556482-87D8-4A8B-AA33-45CF14EF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92375"/>
            <a:ext cx="28892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7">
            <a:extLst>
              <a:ext uri="{FF2B5EF4-FFF2-40B4-BE49-F238E27FC236}">
                <a16:creationId xmlns:a16="http://schemas.microsoft.com/office/drawing/2014/main" id="{D9CFB9C9-32AA-4500-A307-A6DACB46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589588"/>
            <a:ext cx="1439863" cy="576262"/>
          </a:xfrm>
          <a:prstGeom prst="rect">
            <a:avLst/>
          </a:prstGeom>
          <a:solidFill>
            <a:srgbClr val="3366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0" name="Rectangle 8">
            <a:extLst>
              <a:ext uri="{FF2B5EF4-FFF2-40B4-BE49-F238E27FC236}">
                <a16:creationId xmlns:a16="http://schemas.microsoft.com/office/drawing/2014/main" id="{0A2AD621-4C8E-4524-8B3F-F2067FF7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724400"/>
            <a:ext cx="1439863" cy="86995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1" name="Rectangle 9">
            <a:extLst>
              <a:ext uri="{FF2B5EF4-FFF2-40B4-BE49-F238E27FC236}">
                <a16:creationId xmlns:a16="http://schemas.microsoft.com/office/drawing/2014/main" id="{80D0D8DA-1AF4-4DE0-940A-DA8A5C7D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500438"/>
            <a:ext cx="1439863" cy="1217612"/>
          </a:xfrm>
          <a:prstGeom prst="rect">
            <a:avLst/>
          </a:prstGeom>
          <a:solidFill>
            <a:srgbClr val="33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2" name="Rectangle 10">
            <a:extLst>
              <a:ext uri="{FF2B5EF4-FFF2-40B4-BE49-F238E27FC236}">
                <a16:creationId xmlns:a16="http://schemas.microsoft.com/office/drawing/2014/main" id="{C1721282-4400-4304-A54C-0DA9E565F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662238"/>
            <a:ext cx="1439863" cy="838200"/>
          </a:xfrm>
          <a:prstGeom prst="rect">
            <a:avLst/>
          </a:prstGeom>
          <a:solidFill>
            <a:srgbClr val="3366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3" name="AutoShape 11">
            <a:extLst>
              <a:ext uri="{FF2B5EF4-FFF2-40B4-BE49-F238E27FC236}">
                <a16:creationId xmlns:a16="http://schemas.microsoft.com/office/drawing/2014/main" id="{2FBA25DE-EEFB-44B6-92C1-6D52DEA3E501}"/>
              </a:ext>
            </a:extLst>
          </p:cNvPr>
          <p:cNvSpPr>
            <a:spLocks/>
          </p:cNvSpPr>
          <p:nvPr/>
        </p:nvSpPr>
        <p:spPr bwMode="auto">
          <a:xfrm>
            <a:off x="6169025" y="2708275"/>
            <a:ext cx="287338" cy="793750"/>
          </a:xfrm>
          <a:prstGeom prst="rightBrace">
            <a:avLst>
              <a:gd name="adj1" fmla="val 230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4" name="AutoShape 12">
            <a:extLst>
              <a:ext uri="{FF2B5EF4-FFF2-40B4-BE49-F238E27FC236}">
                <a16:creationId xmlns:a16="http://schemas.microsoft.com/office/drawing/2014/main" id="{6B60BDC7-D6D4-4D4C-8696-D6FC34E14CF5}"/>
              </a:ext>
            </a:extLst>
          </p:cNvPr>
          <p:cNvSpPr>
            <a:spLocks/>
          </p:cNvSpPr>
          <p:nvPr/>
        </p:nvSpPr>
        <p:spPr bwMode="auto">
          <a:xfrm>
            <a:off x="6169025" y="3573464"/>
            <a:ext cx="287338" cy="1150937"/>
          </a:xfrm>
          <a:prstGeom prst="rightBrace">
            <a:avLst>
              <a:gd name="adj1" fmla="val 333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5" name="AutoShape 13">
            <a:extLst>
              <a:ext uri="{FF2B5EF4-FFF2-40B4-BE49-F238E27FC236}">
                <a16:creationId xmlns:a16="http://schemas.microsoft.com/office/drawing/2014/main" id="{849C72C4-2C87-4C9A-8E3E-CB3EC931D629}"/>
              </a:ext>
            </a:extLst>
          </p:cNvPr>
          <p:cNvSpPr>
            <a:spLocks/>
          </p:cNvSpPr>
          <p:nvPr/>
        </p:nvSpPr>
        <p:spPr bwMode="auto">
          <a:xfrm>
            <a:off x="6169025" y="4797425"/>
            <a:ext cx="287338" cy="812800"/>
          </a:xfrm>
          <a:prstGeom prst="rightBrace">
            <a:avLst>
              <a:gd name="adj1" fmla="val 235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6" name="AutoShape 14">
            <a:extLst>
              <a:ext uri="{FF2B5EF4-FFF2-40B4-BE49-F238E27FC236}">
                <a16:creationId xmlns:a16="http://schemas.microsoft.com/office/drawing/2014/main" id="{5EA59C80-0600-464C-92BF-EE3E6AE863F2}"/>
              </a:ext>
            </a:extLst>
          </p:cNvPr>
          <p:cNvSpPr>
            <a:spLocks/>
          </p:cNvSpPr>
          <p:nvPr/>
        </p:nvSpPr>
        <p:spPr bwMode="auto">
          <a:xfrm>
            <a:off x="6169025" y="5683251"/>
            <a:ext cx="287338" cy="625475"/>
          </a:xfrm>
          <a:prstGeom prst="rightBrace">
            <a:avLst>
              <a:gd name="adj1" fmla="val 181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7837" name="Text Box 15">
            <a:extLst>
              <a:ext uri="{FF2B5EF4-FFF2-40B4-BE49-F238E27FC236}">
                <a16:creationId xmlns:a16="http://schemas.microsoft.com/office/drawing/2014/main" id="{0C97CD9D-93D2-4C2C-929B-C79964825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4" y="2781301"/>
            <a:ext cx="34575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/>
              <a:t>Regenwater blijft hier hangen. </a:t>
            </a:r>
            <a:r>
              <a:rPr lang="nl-NL" altLang="nl-NL" sz="1000" i="1" dirty="0"/>
              <a:t>Capillair water kan tot hier opstijgen. Op gronden met lage grondwaterstand zijn planten van hangwater afhankelijk.</a:t>
            </a:r>
          </a:p>
        </p:txBody>
      </p:sp>
      <p:sp>
        <p:nvSpPr>
          <p:cNvPr id="77838" name="Text Box 16">
            <a:extLst>
              <a:ext uri="{FF2B5EF4-FFF2-40B4-BE49-F238E27FC236}">
                <a16:creationId xmlns:a16="http://schemas.microsoft.com/office/drawing/2014/main" id="{979CE9FE-47DA-42DB-B381-72BA00B9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3789363"/>
            <a:ext cx="4284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/>
              <a:t>De grote pori</a:t>
            </a:r>
            <a:r>
              <a:rPr lang="en-US" altLang="nl-NL" sz="1800"/>
              <a:t>ën zijn gevuld met       lucht,  de kleine poriën met water.</a:t>
            </a:r>
            <a:endParaRPr lang="nl-NL" altLang="nl-NL" sz="1800"/>
          </a:p>
        </p:txBody>
      </p:sp>
      <p:sp>
        <p:nvSpPr>
          <p:cNvPr id="77839" name="Text Box 17">
            <a:extLst>
              <a:ext uri="{FF2B5EF4-FFF2-40B4-BE49-F238E27FC236}">
                <a16:creationId xmlns:a16="http://schemas.microsoft.com/office/drawing/2014/main" id="{75BA13A7-19FA-48F2-B506-36D68B3A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4875213"/>
            <a:ext cx="4284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/>
              <a:t>Bijna alle pori</a:t>
            </a:r>
            <a:r>
              <a:rPr lang="en-US" altLang="nl-NL" sz="1800"/>
              <a:t>ën zijn gevuld met      water.</a:t>
            </a:r>
            <a:endParaRPr lang="nl-NL" altLang="nl-NL" sz="1800"/>
          </a:p>
        </p:txBody>
      </p:sp>
      <p:sp>
        <p:nvSpPr>
          <p:cNvPr id="77840" name="Text Box 18">
            <a:extLst>
              <a:ext uri="{FF2B5EF4-FFF2-40B4-BE49-F238E27FC236}">
                <a16:creationId xmlns:a16="http://schemas.microsoft.com/office/drawing/2014/main" id="{748788DD-586E-4EE9-A85F-D05093D5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4" y="5732464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/>
              <a:t>Volledig verzadigde zone waarin      het water vrij kan bewegen.          </a:t>
            </a:r>
            <a:r>
              <a:rPr lang="en-US" altLang="nl-NL" sz="1000" i="1"/>
              <a:t>Nauwelijks O2 aanwezig</a:t>
            </a:r>
            <a:r>
              <a:rPr lang="en-US" altLang="nl-NL" sz="1800"/>
              <a:t>.</a:t>
            </a:r>
            <a:endParaRPr lang="nl-NL" altLang="nl-NL" sz="180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659D621-CEE9-439B-889E-14B354B2D9B6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Bodemwater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B0AA5972-9C66-41F3-8FB9-5E06AEAB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25538"/>
            <a:ext cx="8856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b="1"/>
              <a:t>Grondwaterprofiel:</a:t>
            </a:r>
            <a:endParaRPr lang="en-US" altLang="nl-NL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0DAB810E-5F75-409A-9B48-782C47FD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518151"/>
            <a:ext cx="1439862" cy="576263"/>
          </a:xfrm>
          <a:prstGeom prst="rect">
            <a:avLst/>
          </a:prstGeom>
          <a:solidFill>
            <a:srgbClr val="3366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8" name="Rectangle 8">
            <a:extLst>
              <a:ext uri="{FF2B5EF4-FFF2-40B4-BE49-F238E27FC236}">
                <a16:creationId xmlns:a16="http://schemas.microsoft.com/office/drawing/2014/main" id="{B2F2FB75-967D-4312-8F4A-4B958264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652963"/>
            <a:ext cx="1439862" cy="86995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9" name="Rectangle 9">
            <a:extLst>
              <a:ext uri="{FF2B5EF4-FFF2-40B4-BE49-F238E27FC236}">
                <a16:creationId xmlns:a16="http://schemas.microsoft.com/office/drawing/2014/main" id="{B624323C-5480-47A9-B3ED-4BD0425E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3429001"/>
            <a:ext cx="1439862" cy="1217613"/>
          </a:xfrm>
          <a:prstGeom prst="rect">
            <a:avLst/>
          </a:prstGeom>
          <a:solidFill>
            <a:srgbClr val="33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80" name="Rectangle 10">
            <a:extLst>
              <a:ext uri="{FF2B5EF4-FFF2-40B4-BE49-F238E27FC236}">
                <a16:creationId xmlns:a16="http://schemas.microsoft.com/office/drawing/2014/main" id="{5878FE27-53C1-49B2-967C-4C824997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590800"/>
            <a:ext cx="1439862" cy="838200"/>
          </a:xfrm>
          <a:prstGeom prst="rect">
            <a:avLst/>
          </a:prstGeom>
          <a:solidFill>
            <a:srgbClr val="3366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9885" name="Afbeelding 4">
            <a:extLst>
              <a:ext uri="{FF2B5EF4-FFF2-40B4-BE49-F238E27FC236}">
                <a16:creationId xmlns:a16="http://schemas.microsoft.com/office/drawing/2014/main" id="{9FABFB79-12B4-45F0-A923-DD8B23CEB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0477" b="14937"/>
          <a:stretch>
            <a:fillRect/>
          </a:stretch>
        </p:blipFill>
        <p:spPr bwMode="auto">
          <a:xfrm>
            <a:off x="3216275" y="2065338"/>
            <a:ext cx="32400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A8660E0-3C8A-4DBD-88ED-86ABE5EAD241}"/>
              </a:ext>
            </a:extLst>
          </p:cNvPr>
          <p:cNvCxnSpPr/>
          <p:nvPr/>
        </p:nvCxnSpPr>
        <p:spPr>
          <a:xfrm flipH="1">
            <a:off x="2351089" y="3429000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93796B5-ACF0-4901-9FC0-2247D9DF2955}"/>
              </a:ext>
            </a:extLst>
          </p:cNvPr>
          <p:cNvCxnSpPr/>
          <p:nvPr/>
        </p:nvCxnSpPr>
        <p:spPr>
          <a:xfrm flipH="1">
            <a:off x="2351089" y="4646613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D08AEA17-F67B-4BE8-AE5F-ED5005A626E2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Bodemwater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8F2D5C-F4C1-19C1-D09F-2E793F11B975}"/>
              </a:ext>
            </a:extLst>
          </p:cNvPr>
          <p:cNvSpPr txBox="1"/>
          <p:nvPr/>
        </p:nvSpPr>
        <p:spPr>
          <a:xfrm>
            <a:off x="8088197" y="2590800"/>
            <a:ext cx="2592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Hangwater-zone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Open-capillaire zone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Vol-capillaire zone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Grondwater-zone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B0AA5972-9C66-41F3-8FB9-5E06AEAB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25538"/>
            <a:ext cx="8856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b="1" dirty="0" err="1"/>
              <a:t>Hangwaterprofiel</a:t>
            </a:r>
            <a:r>
              <a:rPr lang="en-US" altLang="nl-NL" sz="2800" b="1" dirty="0"/>
              <a:t>:</a:t>
            </a:r>
            <a:endParaRPr lang="en-US" altLang="nl-NL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0DAB810E-5F75-409A-9B48-782C47FD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910606"/>
            <a:ext cx="1439862" cy="183808"/>
          </a:xfrm>
          <a:prstGeom prst="rect">
            <a:avLst/>
          </a:prstGeom>
          <a:solidFill>
            <a:srgbClr val="3366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8" name="Rectangle 8">
            <a:extLst>
              <a:ext uri="{FF2B5EF4-FFF2-40B4-BE49-F238E27FC236}">
                <a16:creationId xmlns:a16="http://schemas.microsoft.com/office/drawing/2014/main" id="{B2F2FB75-967D-4312-8F4A-4B958264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725603"/>
            <a:ext cx="1439862" cy="183809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9" name="Rectangle 9">
            <a:extLst>
              <a:ext uri="{FF2B5EF4-FFF2-40B4-BE49-F238E27FC236}">
                <a16:creationId xmlns:a16="http://schemas.microsoft.com/office/drawing/2014/main" id="{B624323C-5480-47A9-B3ED-4BD0425E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993849"/>
            <a:ext cx="1439862" cy="717997"/>
          </a:xfrm>
          <a:prstGeom prst="rect">
            <a:avLst/>
          </a:prstGeom>
          <a:solidFill>
            <a:srgbClr val="33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80" name="Rectangle 10">
            <a:extLst>
              <a:ext uri="{FF2B5EF4-FFF2-40B4-BE49-F238E27FC236}">
                <a16:creationId xmlns:a16="http://schemas.microsoft.com/office/drawing/2014/main" id="{5878FE27-53C1-49B2-967C-4C824997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590799"/>
            <a:ext cx="1439862" cy="2401853"/>
          </a:xfrm>
          <a:prstGeom prst="rect">
            <a:avLst/>
          </a:prstGeom>
          <a:solidFill>
            <a:srgbClr val="3366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9885" name="Afbeelding 4">
            <a:extLst>
              <a:ext uri="{FF2B5EF4-FFF2-40B4-BE49-F238E27FC236}">
                <a16:creationId xmlns:a16="http://schemas.microsoft.com/office/drawing/2014/main" id="{9FABFB79-12B4-45F0-A923-DD8B23CEB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0477" b="14937"/>
          <a:stretch>
            <a:fillRect/>
          </a:stretch>
        </p:blipFill>
        <p:spPr bwMode="auto">
          <a:xfrm>
            <a:off x="3216275" y="2065338"/>
            <a:ext cx="32400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A8660E0-3C8A-4DBD-88ED-86ABE5EAD241}"/>
              </a:ext>
            </a:extLst>
          </p:cNvPr>
          <p:cNvCxnSpPr/>
          <p:nvPr/>
        </p:nvCxnSpPr>
        <p:spPr>
          <a:xfrm flipH="1">
            <a:off x="2386807" y="4993849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93796B5-ACF0-4901-9FC0-2247D9DF2955}"/>
              </a:ext>
            </a:extLst>
          </p:cNvPr>
          <p:cNvCxnSpPr/>
          <p:nvPr/>
        </p:nvCxnSpPr>
        <p:spPr>
          <a:xfrm flipH="1">
            <a:off x="2351088" y="5730121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D08AEA17-F67B-4BE8-AE5F-ED5005A626E2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Bodemwater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8F2D5C-F4C1-19C1-D09F-2E793F11B975}"/>
              </a:ext>
            </a:extLst>
          </p:cNvPr>
          <p:cNvSpPr txBox="1"/>
          <p:nvPr/>
        </p:nvSpPr>
        <p:spPr>
          <a:xfrm>
            <a:off x="8088197" y="2590800"/>
            <a:ext cx="2592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Hangwater-zone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Open-capillaire zone</a:t>
            </a:r>
          </a:p>
          <a:p>
            <a:endParaRPr lang="nl-NL" dirty="0"/>
          </a:p>
          <a:p>
            <a:r>
              <a:rPr lang="nl-NL" dirty="0"/>
              <a:t>Vol-capillaire zone</a:t>
            </a:r>
          </a:p>
          <a:p>
            <a:r>
              <a:rPr lang="nl-NL" dirty="0"/>
              <a:t>Grondwater-zone</a:t>
            </a:r>
          </a:p>
        </p:txBody>
      </p:sp>
    </p:spTree>
    <p:extLst>
      <p:ext uri="{BB962C8B-B14F-4D97-AF65-F5344CB8AC3E}">
        <p14:creationId xmlns:p14="http://schemas.microsoft.com/office/powerpoint/2010/main" val="299263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B0AA5972-9C66-41F3-8FB9-5E06AEAB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25538"/>
            <a:ext cx="8856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b="1" dirty="0" err="1"/>
              <a:t>Contactprofiel</a:t>
            </a:r>
            <a:r>
              <a:rPr lang="en-US" altLang="nl-NL" sz="2800" b="1" dirty="0"/>
              <a:t>:</a:t>
            </a:r>
            <a:endParaRPr lang="en-US" altLang="nl-NL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0DAB810E-5F75-409A-9B48-782C47FD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518151"/>
            <a:ext cx="1439862" cy="576263"/>
          </a:xfrm>
          <a:prstGeom prst="rect">
            <a:avLst/>
          </a:prstGeom>
          <a:solidFill>
            <a:srgbClr val="3366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8" name="Rectangle 8">
            <a:extLst>
              <a:ext uri="{FF2B5EF4-FFF2-40B4-BE49-F238E27FC236}">
                <a16:creationId xmlns:a16="http://schemas.microsoft.com/office/drawing/2014/main" id="{B2F2FB75-967D-4312-8F4A-4B958264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652963"/>
            <a:ext cx="1439862" cy="86995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79" name="Rectangle 9">
            <a:extLst>
              <a:ext uri="{FF2B5EF4-FFF2-40B4-BE49-F238E27FC236}">
                <a16:creationId xmlns:a16="http://schemas.microsoft.com/office/drawing/2014/main" id="{B624323C-5480-47A9-B3ED-4BD0425E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3429001"/>
            <a:ext cx="1439862" cy="1217613"/>
          </a:xfrm>
          <a:prstGeom prst="rect">
            <a:avLst/>
          </a:prstGeom>
          <a:solidFill>
            <a:srgbClr val="33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79880" name="Rectangle 10">
            <a:extLst>
              <a:ext uri="{FF2B5EF4-FFF2-40B4-BE49-F238E27FC236}">
                <a16:creationId xmlns:a16="http://schemas.microsoft.com/office/drawing/2014/main" id="{5878FE27-53C1-49B2-967C-4C824997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590800"/>
            <a:ext cx="1439862" cy="838200"/>
          </a:xfrm>
          <a:prstGeom prst="rect">
            <a:avLst/>
          </a:prstGeom>
          <a:solidFill>
            <a:srgbClr val="3366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9885" name="Afbeelding 4">
            <a:extLst>
              <a:ext uri="{FF2B5EF4-FFF2-40B4-BE49-F238E27FC236}">
                <a16:creationId xmlns:a16="http://schemas.microsoft.com/office/drawing/2014/main" id="{9FABFB79-12B4-45F0-A923-DD8B23CEB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0477" b="14937"/>
          <a:stretch>
            <a:fillRect/>
          </a:stretch>
        </p:blipFill>
        <p:spPr bwMode="auto">
          <a:xfrm>
            <a:off x="3216275" y="2065338"/>
            <a:ext cx="32400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A8660E0-3C8A-4DBD-88ED-86ABE5EAD241}"/>
              </a:ext>
            </a:extLst>
          </p:cNvPr>
          <p:cNvCxnSpPr/>
          <p:nvPr/>
        </p:nvCxnSpPr>
        <p:spPr>
          <a:xfrm flipH="1">
            <a:off x="2351089" y="3429000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93796B5-ACF0-4901-9FC0-2247D9DF2955}"/>
              </a:ext>
            </a:extLst>
          </p:cNvPr>
          <p:cNvCxnSpPr/>
          <p:nvPr/>
        </p:nvCxnSpPr>
        <p:spPr>
          <a:xfrm flipH="1">
            <a:off x="2351089" y="4646613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D08AEA17-F67B-4BE8-AE5F-ED5005A626E2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Bodemwater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8F2D5C-F4C1-19C1-D09F-2E793F11B975}"/>
              </a:ext>
            </a:extLst>
          </p:cNvPr>
          <p:cNvSpPr txBox="1"/>
          <p:nvPr/>
        </p:nvSpPr>
        <p:spPr>
          <a:xfrm>
            <a:off x="8088197" y="2590800"/>
            <a:ext cx="2592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Hangwater-zone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Open-capillaire zone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Vol-capillaire zone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Grondwater-zone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91D430A-C587-CD8B-6226-95EBB48F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910606"/>
            <a:ext cx="1439862" cy="183808"/>
          </a:xfrm>
          <a:prstGeom prst="rect">
            <a:avLst/>
          </a:prstGeom>
          <a:solidFill>
            <a:srgbClr val="3366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D40E37D-2B67-BC0F-3C8F-7200AA04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5725603"/>
            <a:ext cx="1439862" cy="183809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30E0D7-085A-1B7A-20D5-E0E4820DA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993849"/>
            <a:ext cx="1439862" cy="717997"/>
          </a:xfrm>
          <a:prstGeom prst="rect">
            <a:avLst/>
          </a:prstGeom>
          <a:solidFill>
            <a:srgbClr val="33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10D960F-8F54-0947-90AB-B007D5FC8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2590799"/>
            <a:ext cx="1439862" cy="2401853"/>
          </a:xfrm>
          <a:prstGeom prst="rect">
            <a:avLst/>
          </a:prstGeom>
          <a:solidFill>
            <a:srgbClr val="3366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3BA2AA3-EE2E-9748-537E-4E6C6E6B2037}"/>
              </a:ext>
            </a:extLst>
          </p:cNvPr>
          <p:cNvCxnSpPr/>
          <p:nvPr/>
        </p:nvCxnSpPr>
        <p:spPr>
          <a:xfrm flipH="1">
            <a:off x="2386807" y="4993849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E785F16-BAD7-BE36-130E-4F768A01D9A1}"/>
              </a:ext>
            </a:extLst>
          </p:cNvPr>
          <p:cNvCxnSpPr/>
          <p:nvPr/>
        </p:nvCxnSpPr>
        <p:spPr>
          <a:xfrm flipH="1">
            <a:off x="2351088" y="5730121"/>
            <a:ext cx="4105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8FC30EC-A9FE-F8F2-F64F-D615864B1186}"/>
              </a:ext>
            </a:extLst>
          </p:cNvPr>
          <p:cNvSpPr txBox="1"/>
          <p:nvPr/>
        </p:nvSpPr>
        <p:spPr>
          <a:xfrm>
            <a:off x="8088197" y="2590800"/>
            <a:ext cx="2592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Hangwater-zone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Open-capillaire zone</a:t>
            </a:r>
          </a:p>
          <a:p>
            <a:endParaRPr lang="nl-NL" dirty="0"/>
          </a:p>
          <a:p>
            <a:r>
              <a:rPr lang="nl-NL" dirty="0"/>
              <a:t>Vol-capillaire zone</a:t>
            </a:r>
          </a:p>
          <a:p>
            <a:r>
              <a:rPr lang="nl-NL" dirty="0"/>
              <a:t>Grondwater-zone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E6C00EB-B0AA-3E61-3D4E-D3A4421EC13F}"/>
              </a:ext>
            </a:extLst>
          </p:cNvPr>
          <p:cNvSpPr txBox="1"/>
          <p:nvPr/>
        </p:nvSpPr>
        <p:spPr>
          <a:xfrm>
            <a:off x="6598763" y="1989060"/>
            <a:ext cx="137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Voorjaar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A022D93-46DE-D2C5-6348-E456D82C7D6B}"/>
              </a:ext>
            </a:extLst>
          </p:cNvPr>
          <p:cNvSpPr txBox="1"/>
          <p:nvPr/>
        </p:nvSpPr>
        <p:spPr>
          <a:xfrm>
            <a:off x="6587036" y="1993390"/>
            <a:ext cx="137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Zomer</a:t>
            </a:r>
          </a:p>
        </p:txBody>
      </p:sp>
    </p:spTree>
    <p:extLst>
      <p:ext uri="{BB962C8B-B14F-4D97-AF65-F5344CB8AC3E}">
        <p14:creationId xmlns:p14="http://schemas.microsoft.com/office/powerpoint/2010/main" val="24056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  <p:bldP spid="79880" grpId="0" animBg="1"/>
      <p:bldP spid="2" grpId="0"/>
      <p:bldP spid="3" grpId="0" animBg="1"/>
      <p:bldP spid="4" grpId="0" animBg="1"/>
      <p:bldP spid="5" grpId="0" animBg="1"/>
      <p:bldP spid="6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>
            <a:extLst>
              <a:ext uri="{FF2B5EF4-FFF2-40B4-BE49-F238E27FC236}">
                <a16:creationId xmlns:a16="http://schemas.microsoft.com/office/drawing/2014/main" id="{887CF1E1-C8A3-4BC5-AAC5-79B882ED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867637"/>
            <a:ext cx="112234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/>
              <a:t>Als het </a:t>
            </a:r>
            <a:r>
              <a:rPr lang="en-US" altLang="nl-NL" sz="2800" dirty="0" err="1"/>
              <a:t>grondwater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diep</a:t>
            </a:r>
            <a:r>
              <a:rPr lang="en-US" altLang="nl-NL" sz="2800" dirty="0"/>
              <a:t> zit (&gt; 1,5 m), </a:t>
            </a:r>
            <a:r>
              <a:rPr lang="en-US" altLang="nl-NL" sz="2800" dirty="0" err="1"/>
              <a:t>kunnen</a:t>
            </a:r>
            <a:r>
              <a:rPr lang="en-US" altLang="nl-NL" sz="2800" dirty="0"/>
              <a:t> de </a:t>
            </a:r>
            <a:r>
              <a:rPr lang="en-US" altLang="nl-NL" sz="2800" dirty="0" err="1"/>
              <a:t>planten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hun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watertekort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niet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aanvullen</a:t>
            </a:r>
            <a:r>
              <a:rPr lang="en-US" altLang="nl-NL" sz="2800" dirty="0"/>
              <a:t> via de </a:t>
            </a:r>
            <a:r>
              <a:rPr lang="en-US" altLang="nl-NL" sz="2800" dirty="0" err="1"/>
              <a:t>capillairen</a:t>
            </a:r>
            <a:r>
              <a:rPr lang="en-US" altLang="nl-NL" sz="2800" dirty="0"/>
              <a:t>. Ze </a:t>
            </a:r>
            <a:r>
              <a:rPr lang="en-US" altLang="nl-NL" sz="2800" dirty="0" err="1"/>
              <a:t>zijn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afhankelijk</a:t>
            </a:r>
            <a:r>
              <a:rPr lang="en-US" altLang="nl-NL" sz="2800" dirty="0"/>
              <a:t> van </a:t>
            </a:r>
            <a:r>
              <a:rPr lang="en-US" altLang="nl-NL" sz="2800" dirty="0" err="1"/>
              <a:t>regenwater</a:t>
            </a:r>
            <a:r>
              <a:rPr lang="en-US" altLang="nl-NL" sz="2800" dirty="0"/>
              <a:t> in </a:t>
            </a:r>
            <a:r>
              <a:rPr lang="en-US" altLang="nl-NL" sz="2800" dirty="0" err="1"/>
              <a:t>hangwaterzone</a:t>
            </a:r>
            <a:r>
              <a:rPr lang="en-US" altLang="nl-NL" sz="2800" dirty="0"/>
              <a:t>.  </a:t>
            </a:r>
            <a:r>
              <a:rPr lang="en-US" altLang="nl-NL" sz="2800" dirty="0" err="1"/>
              <a:t>Een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goede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humeuze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bovenlaag</a:t>
            </a:r>
            <a:r>
              <a:rPr lang="en-US" altLang="nl-NL" sz="2800" dirty="0"/>
              <a:t> is </a:t>
            </a:r>
            <a:r>
              <a:rPr lang="en-US" altLang="nl-NL" sz="2800" dirty="0" err="1"/>
              <a:t>nodig</a:t>
            </a:r>
            <a:r>
              <a:rPr lang="en-US" altLang="nl-NL" sz="2800" dirty="0"/>
              <a:t> om het water </a:t>
            </a:r>
            <a:r>
              <a:rPr lang="en-US" altLang="nl-NL" sz="2800" dirty="0" err="1"/>
              <a:t>te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kunnen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vasthouden</a:t>
            </a:r>
            <a:r>
              <a:rPr lang="en-US" altLang="nl-NL" sz="2800" dirty="0"/>
              <a:t>. De </a:t>
            </a:r>
            <a:r>
              <a:rPr lang="en-US" altLang="nl-NL" sz="2800" dirty="0" err="1"/>
              <a:t>planten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maken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hier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een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diep</a:t>
            </a:r>
            <a:r>
              <a:rPr lang="en-US" altLang="nl-NL" sz="2800" dirty="0"/>
              <a:t> </a:t>
            </a:r>
            <a:r>
              <a:rPr lang="en-US" altLang="nl-NL" sz="2800" dirty="0" err="1"/>
              <a:t>wortelstelsel</a:t>
            </a:r>
            <a:r>
              <a:rPr lang="en-US" altLang="nl-NL" sz="2800" dirty="0"/>
              <a:t>.                  </a:t>
            </a:r>
          </a:p>
        </p:txBody>
      </p:sp>
      <p:pic>
        <p:nvPicPr>
          <p:cNvPr id="89093" name="Picture 8" descr="http://www.veluwezoom.nl/content/veluwezoom/image/verregezichtheipanorama.jpg">
            <a:extLst>
              <a:ext uri="{FF2B5EF4-FFF2-40B4-BE49-F238E27FC236}">
                <a16:creationId xmlns:a16="http://schemas.microsoft.com/office/drawing/2014/main" id="{50F16BEC-FD4C-4C5F-AFCD-5578C9D4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421932"/>
            <a:ext cx="11360226" cy="24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B39DAFD-3CAB-4171-834E-1CDF65EB0D20}"/>
              </a:ext>
            </a:extLst>
          </p:cNvPr>
          <p:cNvSpPr txBox="1">
            <a:spLocks/>
          </p:cNvSpPr>
          <p:nvPr/>
        </p:nvSpPr>
        <p:spPr>
          <a:xfrm>
            <a:off x="371476" y="287436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Hangwaterprofiel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7" descr="m1dz7maa45u4">
            <a:extLst>
              <a:ext uri="{FF2B5EF4-FFF2-40B4-BE49-F238E27FC236}">
                <a16:creationId xmlns:a16="http://schemas.microsoft.com/office/drawing/2014/main" id="{42308F40-5A46-4E69-A3A1-99A779DB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20081"/>
          <a:stretch>
            <a:fillRect/>
          </a:stretch>
        </p:blipFill>
        <p:spPr bwMode="auto">
          <a:xfrm>
            <a:off x="461914" y="3181151"/>
            <a:ext cx="4498600" cy="35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kstvak 2">
            <a:extLst>
              <a:ext uri="{FF2B5EF4-FFF2-40B4-BE49-F238E27FC236}">
                <a16:creationId xmlns:a16="http://schemas.microsoft.com/office/drawing/2014/main" id="{5B18E197-6FDC-4669-A2F8-F6CDACAB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" y="1023757"/>
            <a:ext cx="111292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/>
              <a:t>Als de </a:t>
            </a:r>
            <a:r>
              <a:rPr lang="en-US" altLang="nl-NL" sz="2800" dirty="0" err="1"/>
              <a:t>grondwaterstand</a:t>
            </a:r>
            <a:r>
              <a:rPr lang="en-US" altLang="nl-NL" sz="2800" dirty="0"/>
              <a:t> in de </a:t>
            </a:r>
            <a:r>
              <a:rPr lang="en-US" altLang="nl-NL" sz="2800" dirty="0" err="1"/>
              <a:t>zomer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hoger</a:t>
            </a:r>
            <a:r>
              <a:rPr lang="en-US" altLang="nl-NL" sz="2800" dirty="0"/>
              <a:t> dan 1,5 m </a:t>
            </a:r>
            <a:r>
              <a:rPr lang="en-US" altLang="nl-NL" sz="2800" dirty="0" err="1"/>
              <a:t>staat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kunnen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planten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ook</a:t>
            </a:r>
            <a:r>
              <a:rPr lang="en-US" altLang="nl-NL" sz="2800" dirty="0"/>
              <a:t> in </a:t>
            </a:r>
            <a:r>
              <a:rPr lang="en-US" altLang="nl-NL" sz="2800" dirty="0" err="1"/>
              <a:t>droge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periodes</a:t>
            </a:r>
            <a:r>
              <a:rPr lang="en-US" altLang="nl-NL" sz="2800" dirty="0"/>
              <a:t> </a:t>
            </a:r>
            <a:r>
              <a:rPr lang="en-US" altLang="nl-NL" sz="2800" dirty="0" err="1"/>
              <a:t>nog</a:t>
            </a:r>
            <a:r>
              <a:rPr lang="en-US" altLang="nl-NL" sz="2800" dirty="0"/>
              <a:t> </a:t>
            </a:r>
            <a:r>
              <a:rPr lang="en-US" altLang="nl-NL" sz="2800" dirty="0" err="1"/>
              <a:t>aan</a:t>
            </a:r>
            <a:r>
              <a:rPr lang="en-US" altLang="nl-NL" sz="2800" dirty="0"/>
              <a:t> water </a:t>
            </a:r>
            <a:r>
              <a:rPr lang="en-US" altLang="nl-NL" sz="2800" dirty="0" err="1"/>
              <a:t>komen</a:t>
            </a:r>
            <a:r>
              <a:rPr lang="en-US" altLang="nl-NL" sz="2800" dirty="0"/>
              <a:t>. Als het </a:t>
            </a:r>
            <a:r>
              <a:rPr lang="en-US" altLang="nl-NL" sz="2800" dirty="0" err="1"/>
              <a:t>grondwater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echter</a:t>
            </a:r>
            <a:r>
              <a:rPr lang="en-US" altLang="nl-NL" sz="2800" dirty="0"/>
              <a:t> </a:t>
            </a:r>
            <a:r>
              <a:rPr lang="en-US" altLang="nl-NL" sz="2800" dirty="0" err="1"/>
              <a:t>te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hoog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staat</a:t>
            </a:r>
            <a:r>
              <a:rPr lang="en-US" altLang="nl-NL" sz="2800" dirty="0"/>
              <a:t> (&lt; 0,5 m), </a:t>
            </a:r>
            <a:r>
              <a:rPr lang="en-US" altLang="nl-NL" sz="2800" dirty="0" err="1"/>
              <a:t>kunnen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bomen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heesters</a:t>
            </a:r>
            <a:r>
              <a:rPr lang="en-US" altLang="nl-NL" sz="2800" dirty="0"/>
              <a:t> </a:t>
            </a:r>
            <a:r>
              <a:rPr lang="nl-NL" altLang="nl-NL" sz="2800" dirty="0"/>
              <a:t>alleen oppervlakkig wortelen in verband met zuurstofgebrek in de diepere lagen. Daardoor kunnen ze zich </a:t>
            </a:r>
            <a:r>
              <a:rPr lang="en-US" altLang="nl-NL" sz="2800" dirty="0" err="1"/>
              <a:t>zich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slecht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verankeren</a:t>
            </a:r>
            <a:r>
              <a:rPr lang="en-US" altLang="nl-NL" sz="2800" dirty="0"/>
              <a:t>. </a:t>
            </a:r>
            <a:endParaRPr lang="nl-NL" altLang="nl-NL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FBC650-13F9-49FF-BA94-6C2B29C5DA41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Grondwaterprofiel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2392FF46-0C8C-4F2E-BB89-A4095284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12" y="1087220"/>
            <a:ext cx="295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 err="1"/>
              <a:t>Storende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laag</a:t>
            </a:r>
            <a:endParaRPr lang="nl-NL" altLang="nl-NL" sz="2800" dirty="0"/>
          </a:p>
        </p:txBody>
      </p:sp>
      <p:sp>
        <p:nvSpPr>
          <p:cNvPr id="91142" name="Line 7">
            <a:extLst>
              <a:ext uri="{FF2B5EF4-FFF2-40B4-BE49-F238E27FC236}">
                <a16:creationId xmlns:a16="http://schemas.microsoft.com/office/drawing/2014/main" id="{F6013570-27F3-4EB8-AB8C-0E69AAAC5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88" y="5391001"/>
            <a:ext cx="2784934" cy="2941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F8EC5D-A75A-4559-8600-8B433EF291C9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Storende lagen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92B83E-9015-4426-84AE-468F4002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751" y="1087220"/>
            <a:ext cx="8546838" cy="5669893"/>
          </a:xfrm>
          <a:prstGeom prst="rect">
            <a:avLst/>
          </a:prstGeom>
        </p:spPr>
      </p:pic>
      <p:sp>
        <p:nvSpPr>
          <p:cNvPr id="5" name="Pijl: gebogen 4">
            <a:extLst>
              <a:ext uri="{FF2B5EF4-FFF2-40B4-BE49-F238E27FC236}">
                <a16:creationId xmlns:a16="http://schemas.microsoft.com/office/drawing/2014/main" id="{B2810C2F-61A3-4DDF-9DAF-F21CDC8ED402}"/>
              </a:ext>
            </a:extLst>
          </p:cNvPr>
          <p:cNvSpPr/>
          <p:nvPr/>
        </p:nvSpPr>
        <p:spPr>
          <a:xfrm rot="10800000">
            <a:off x="4751109" y="3167406"/>
            <a:ext cx="1979629" cy="2007909"/>
          </a:xfrm>
          <a:prstGeom prst="bentArrow">
            <a:avLst>
              <a:gd name="adj1" fmla="val 37317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bogen 10">
            <a:extLst>
              <a:ext uri="{FF2B5EF4-FFF2-40B4-BE49-F238E27FC236}">
                <a16:creationId xmlns:a16="http://schemas.microsoft.com/office/drawing/2014/main" id="{D842566D-2AEC-4A46-B96A-CE9C788BE334}"/>
              </a:ext>
            </a:extLst>
          </p:cNvPr>
          <p:cNvSpPr/>
          <p:nvPr/>
        </p:nvSpPr>
        <p:spPr>
          <a:xfrm rot="10800000" flipH="1">
            <a:off x="6730738" y="3167407"/>
            <a:ext cx="1979628" cy="2007908"/>
          </a:xfrm>
          <a:prstGeom prst="bentArrow">
            <a:avLst>
              <a:gd name="adj1" fmla="val 37317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Pijl: omhoog 5">
            <a:extLst>
              <a:ext uri="{FF2B5EF4-FFF2-40B4-BE49-F238E27FC236}">
                <a16:creationId xmlns:a16="http://schemas.microsoft.com/office/drawing/2014/main" id="{C367A85A-9D75-49A2-BA93-BA42EA752808}"/>
              </a:ext>
            </a:extLst>
          </p:cNvPr>
          <p:cNvSpPr/>
          <p:nvPr/>
        </p:nvSpPr>
        <p:spPr>
          <a:xfrm>
            <a:off x="5740924" y="5669280"/>
            <a:ext cx="1979628" cy="1087833"/>
          </a:xfrm>
          <a:prstGeom prst="upArrow">
            <a:avLst/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2392FF46-0C8C-4F2E-BB89-A4095284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29" y="1006744"/>
            <a:ext cx="501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 err="1"/>
              <a:t>Voorbeelden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storende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lagen</a:t>
            </a:r>
            <a:r>
              <a:rPr lang="en-US" altLang="nl-NL" sz="2800" dirty="0"/>
              <a:t>: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F8EC5D-A75A-4559-8600-8B433EF291C9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Storende lagen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3F6FE3-5AF7-585B-EBBE-CACD55F1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40" y="492006"/>
            <a:ext cx="4591050" cy="6096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6C77821-61DA-9235-8F93-C24A6B33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55005" y="1488105"/>
            <a:ext cx="6200775" cy="4227432"/>
          </a:xfrm>
          <a:prstGeom prst="rect">
            <a:avLst/>
          </a:prstGeom>
        </p:spPr>
      </p:pic>
      <p:pic>
        <p:nvPicPr>
          <p:cNvPr id="10" name="Afbeelding 9" descr="Afbeelding met natuur, gat">
            <a:extLst>
              <a:ext uri="{FF2B5EF4-FFF2-40B4-BE49-F238E27FC236}">
                <a16:creationId xmlns:a16="http://schemas.microsoft.com/office/drawing/2014/main" id="{DBBD04E1-45EC-82FD-98A1-468F1533D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19900"/>
          <a:stretch/>
        </p:blipFill>
        <p:spPr>
          <a:xfrm>
            <a:off x="6249640" y="838535"/>
            <a:ext cx="4513815" cy="5421795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106AAA7A-4910-48CA-93DB-7795CC18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6" y="1529964"/>
            <a:ext cx="501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nl-NL" sz="2800" dirty="0" err="1"/>
              <a:t>Ploegzool</a:t>
            </a:r>
            <a:endParaRPr lang="nl-NL" altLang="nl-NL" sz="28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7C7230A1-C51C-D954-35FE-C2E49E5F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6" y="2125882"/>
            <a:ext cx="501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nl-NL" sz="2800" dirty="0" err="1"/>
              <a:t>Scherpe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overgangen</a:t>
            </a:r>
            <a:endParaRPr lang="en-US" altLang="nl-NL" sz="28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E2FFEAD-1189-E77C-4148-F44AC6AD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6" y="2718527"/>
            <a:ext cx="501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nl-NL" sz="2800" dirty="0" err="1"/>
              <a:t>Inspoelingslaag</a:t>
            </a:r>
            <a:endParaRPr lang="en-US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445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>
                <a:latin typeface="+mj-lt"/>
                <a:ea typeface="+mj-ea"/>
                <a:cs typeface="+mj-cs"/>
              </a:rPr>
              <a:t>Wat is water?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kern="1200">
                <a:latin typeface="+mn-lt"/>
                <a:ea typeface="+mn-ea"/>
                <a:cs typeface="+mn-cs"/>
              </a:rPr>
              <a:t>water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781B33A8-CC18-4554-91D6-C1F06B44C538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71475" y="1709738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Water is een eenvoudige verbinding. In de scheikunde spreekt men van </a:t>
            </a:r>
            <a:r>
              <a:rPr lang="nl-NL" b="1"/>
              <a:t>H</a:t>
            </a:r>
            <a:r>
              <a:rPr lang="nl-NL" b="1" baseline="-25000"/>
              <a:t>2</a:t>
            </a:r>
            <a:r>
              <a:rPr lang="nl-NL" b="1"/>
              <a:t>O</a:t>
            </a:r>
            <a:r>
              <a:rPr lang="nl-NL"/>
              <a:t>. Dit is zuiver water zonder dat er andere stoffen in zijn opgelost. De afkorting H</a:t>
            </a:r>
            <a:r>
              <a:rPr lang="nl-NL" baseline="-25000"/>
              <a:t>2</a:t>
            </a:r>
            <a:r>
              <a:rPr lang="nl-NL"/>
              <a:t>O geeft aan dat er in het kleinst mogelijk druppeltje water twee soorten bouwsteentjes zitten: 2 H’s en 1 O.</a:t>
            </a:r>
          </a:p>
          <a:p>
            <a:pPr>
              <a:spcAft>
                <a:spcPts val="600"/>
              </a:spcAft>
            </a:pPr>
            <a:r>
              <a:rPr lang="nl-NL"/>
              <a:t>De letter H staat voor waterstof</a:t>
            </a:r>
          </a:p>
          <a:p>
            <a:pPr>
              <a:spcAft>
                <a:spcPts val="600"/>
              </a:spcAft>
            </a:pPr>
            <a:r>
              <a:rPr lang="nl-NL"/>
              <a:t>De letter O staat voor zuurstof</a:t>
            </a:r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/>
              <a:t>Water kan in </a:t>
            </a:r>
            <a:r>
              <a:rPr lang="nl-NL" b="1"/>
              <a:t>drie fasen</a:t>
            </a:r>
            <a:r>
              <a:rPr lang="nl-NL"/>
              <a:t> bestaan: </a:t>
            </a:r>
            <a:r>
              <a:rPr lang="nl-NL" b="1"/>
              <a:t>ijs (vast)</a:t>
            </a:r>
            <a:r>
              <a:rPr lang="nl-NL"/>
              <a:t>, </a:t>
            </a:r>
            <a:r>
              <a:rPr lang="nl-NL" b="1"/>
              <a:t>water (vloeibaar)</a:t>
            </a:r>
            <a:r>
              <a:rPr lang="nl-NL"/>
              <a:t> en </a:t>
            </a:r>
            <a:r>
              <a:rPr lang="nl-NL" b="1"/>
              <a:t>waterdamp (gas)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7F1B52-E2A7-4619-95CC-BF878E19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77" y="914400"/>
            <a:ext cx="5802311" cy="5222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240259-E715-44C7-ACFE-7D1B6D5DE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Waterkringloop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water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3A8-CC18-4554-91D6-C1F06B44C538}" type="slidenum">
              <a:rPr lang="nl-NL" smtClean="0"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77FF6B-713A-4D94-AE9B-E1B5F661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8" y="2154767"/>
            <a:ext cx="8890000" cy="4610100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3A0780B1-51EE-4305-9CE7-8A349F5706DD}"/>
              </a:ext>
            </a:extLst>
          </p:cNvPr>
          <p:cNvSpPr/>
          <p:nvPr/>
        </p:nvSpPr>
        <p:spPr>
          <a:xfrm rot="5400000">
            <a:off x="1391474" y="2686743"/>
            <a:ext cx="1792560" cy="1621279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3200" dirty="0"/>
              <a:t>1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DE2DF335-1608-4729-847D-53C18345DA28}"/>
              </a:ext>
            </a:extLst>
          </p:cNvPr>
          <p:cNvSpPr/>
          <p:nvPr/>
        </p:nvSpPr>
        <p:spPr>
          <a:xfrm rot="2282133">
            <a:off x="2546235" y="4338152"/>
            <a:ext cx="1644724" cy="1405910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2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76F4D41B-410F-4A28-8037-97272F1BB72F}"/>
              </a:ext>
            </a:extLst>
          </p:cNvPr>
          <p:cNvSpPr/>
          <p:nvPr/>
        </p:nvSpPr>
        <p:spPr>
          <a:xfrm rot="16200000">
            <a:off x="6561466" y="3938732"/>
            <a:ext cx="1794550" cy="1642060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3200" dirty="0"/>
              <a:t>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CFAAFD-DC6C-48AB-9E3D-A6E7009AB9F4}"/>
              </a:ext>
            </a:extLst>
          </p:cNvPr>
          <p:cNvSpPr txBox="1"/>
          <p:nvPr/>
        </p:nvSpPr>
        <p:spPr>
          <a:xfrm>
            <a:off x="9187744" y="2399864"/>
            <a:ext cx="3054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1: </a:t>
            </a:r>
            <a:r>
              <a:rPr lang="nl-NL" u="sng" dirty="0"/>
              <a:t>Neerslag</a:t>
            </a:r>
            <a:r>
              <a:rPr lang="nl-NL" dirty="0"/>
              <a:t>: regen, sneeuw, hagel maar ook condens of rijp.</a:t>
            </a:r>
            <a:br>
              <a:rPr lang="nl-NL" dirty="0"/>
            </a:br>
            <a:endParaRPr lang="nl-NL" dirty="0"/>
          </a:p>
          <a:p>
            <a:r>
              <a:rPr lang="nl-NL" dirty="0"/>
              <a:t>2: </a:t>
            </a:r>
            <a:r>
              <a:rPr lang="nl-NL" u="sng" dirty="0"/>
              <a:t>Transport</a:t>
            </a:r>
            <a:r>
              <a:rPr lang="nl-NL" dirty="0"/>
              <a:t>: afstroming, oppervlakte water (watergangen en wateren), </a:t>
            </a:r>
            <a:br>
              <a:rPr lang="nl-NL" dirty="0"/>
            </a:br>
            <a:r>
              <a:rPr lang="nl-NL" dirty="0" err="1"/>
              <a:t>percolatie</a:t>
            </a:r>
            <a:r>
              <a:rPr lang="nl-NL" dirty="0"/>
              <a:t> (</a:t>
            </a:r>
            <a:r>
              <a:rPr lang="nl-NL" dirty="0" err="1"/>
              <a:t>inzijging</a:t>
            </a:r>
            <a:r>
              <a:rPr lang="nl-NL" dirty="0"/>
              <a:t>) en grondwaterstroming.</a:t>
            </a:r>
            <a:br>
              <a:rPr lang="nl-NL" dirty="0"/>
            </a:br>
            <a:endParaRPr lang="nl-NL" dirty="0"/>
          </a:p>
          <a:p>
            <a:r>
              <a:rPr lang="nl-NL" dirty="0"/>
              <a:t>3: </a:t>
            </a:r>
            <a:r>
              <a:rPr lang="nl-NL" u="sng" dirty="0"/>
              <a:t>Verdamping</a:t>
            </a:r>
            <a:r>
              <a:rPr lang="nl-NL" dirty="0"/>
              <a:t>: evaporatie en transpiratie </a:t>
            </a:r>
          </a:p>
        </p:txBody>
      </p:sp>
    </p:spTree>
    <p:extLst>
      <p:ext uri="{BB962C8B-B14F-4D97-AF65-F5344CB8AC3E}">
        <p14:creationId xmlns:p14="http://schemas.microsoft.com/office/powerpoint/2010/main" val="18746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Waterkringloop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33A8-CC18-4554-91D6-C1F06B44C538}" type="slidenum">
              <a:rPr lang="nl-NL" smtClean="0"/>
              <a:t>4</a:t>
            </a:fld>
            <a:endParaRPr lang="nl-NL"/>
          </a:p>
        </p:txBody>
      </p:sp>
      <p:pic>
        <p:nvPicPr>
          <p:cNvPr id="8" name="Afbeelding 7">
            <a:hlinkClick r:id="rId2"/>
            <a:extLst>
              <a:ext uri="{FF2B5EF4-FFF2-40B4-BE49-F238E27FC236}">
                <a16:creationId xmlns:a16="http://schemas.microsoft.com/office/drawing/2014/main" id="{2CC0CB49-8159-E194-1C1E-CD9AD356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3" y="957999"/>
            <a:ext cx="8785781" cy="49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Grondwater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water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781B33A8-CC18-4554-91D6-C1F06B44C538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9827A67-3451-4508-BAC0-7774273B8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r>
              <a:rPr lang="en-US" dirty="0"/>
              <a:t>Water </a:t>
            </a:r>
            <a:r>
              <a:rPr lang="en-US" dirty="0" err="1"/>
              <a:t>zakt</a:t>
            </a:r>
            <a:r>
              <a:rPr lang="en-US" dirty="0"/>
              <a:t> in de </a:t>
            </a:r>
            <a:r>
              <a:rPr lang="en-US" dirty="0" err="1"/>
              <a:t>bodem</a:t>
            </a:r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doorlatende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het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langere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staan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loopt</a:t>
            </a:r>
            <a:r>
              <a:rPr lang="en-US" dirty="0"/>
              <a:t> dan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zijwaarts</a:t>
            </a:r>
            <a:r>
              <a:rPr lang="en-US" dirty="0"/>
              <a:t> </a:t>
            </a:r>
            <a:r>
              <a:rPr lang="en-US" dirty="0" err="1"/>
              <a:t>weg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BCFB3E-679E-4585-B464-CDFD1D33C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8" y="1804008"/>
            <a:ext cx="6572503" cy="4074951"/>
          </a:xfrm>
          <a:prstGeom prst="rect">
            <a:avLst/>
          </a:prstGeom>
          <a:noFill/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CFF469E-9DFD-4F09-9626-F0009B5B1C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EEBB52-FB05-4548-88C0-D53260EB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" y="3447828"/>
            <a:ext cx="4172245" cy="31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Grondwater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water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781B33A8-CC18-4554-91D6-C1F06B44C538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4A8A75E-3466-4C9E-B9F9-5445170B8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r>
              <a:rPr lang="en-US" dirty="0" err="1"/>
              <a:t>Diepte</a:t>
            </a:r>
            <a:r>
              <a:rPr lang="en-US" dirty="0"/>
              <a:t> van het </a:t>
            </a:r>
            <a:r>
              <a:rPr lang="en-US" dirty="0" err="1"/>
              <a:t>grondwater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de </a:t>
            </a:r>
            <a:r>
              <a:rPr lang="en-US" dirty="0" err="1"/>
              <a:t>actuele</a:t>
            </a:r>
            <a:r>
              <a:rPr lang="en-US" dirty="0"/>
              <a:t> </a:t>
            </a:r>
            <a:r>
              <a:rPr lang="en-US" dirty="0" err="1"/>
              <a:t>hoogte</a:t>
            </a:r>
            <a:r>
              <a:rPr lang="en-US" dirty="0"/>
              <a:t> </a:t>
            </a:r>
            <a:r>
              <a:rPr lang="en-US" dirty="0" err="1"/>
              <a:t>t.o.v</a:t>
            </a:r>
            <a:r>
              <a:rPr lang="en-US" dirty="0"/>
              <a:t>. NAP maar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van de </a:t>
            </a:r>
            <a:r>
              <a:rPr lang="en-US" dirty="0" err="1"/>
              <a:t>opbouw</a:t>
            </a:r>
            <a:r>
              <a:rPr lang="en-US" dirty="0"/>
              <a:t> van de </a:t>
            </a:r>
            <a:r>
              <a:rPr lang="en-US" dirty="0" err="1"/>
              <a:t>bodemlagen</a:t>
            </a:r>
            <a:r>
              <a:rPr lang="en-US" dirty="0"/>
              <a:t>.</a:t>
            </a:r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9180DFC7-9FD0-49EE-8439-CEBA24B7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05" y="174673"/>
            <a:ext cx="4887748" cy="6032878"/>
          </a:xfrm>
          <a:prstGeom prst="rect">
            <a:avLst/>
          </a:prstGeom>
          <a:noFill/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74BEA2C-DDC1-4636-8A53-001599CBAB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7A9BB43-1D44-48C7-BA80-F81191EE0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313" r="4482" b="4324"/>
          <a:stretch/>
        </p:blipFill>
        <p:spPr>
          <a:xfrm>
            <a:off x="5108902" y="1560964"/>
            <a:ext cx="6316393" cy="4648112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BBCF748E-B98E-4322-B4B5-49068765AA69}"/>
              </a:ext>
            </a:extLst>
          </p:cNvPr>
          <p:cNvSpPr/>
          <p:nvPr/>
        </p:nvSpPr>
        <p:spPr>
          <a:xfrm>
            <a:off x="7219723" y="2211024"/>
            <a:ext cx="1575372" cy="1027031"/>
          </a:xfrm>
          <a:custGeom>
            <a:avLst/>
            <a:gdLst>
              <a:gd name="connsiteX0" fmla="*/ 0 w 1152128"/>
              <a:gd name="connsiteY0" fmla="*/ 504056 h 1008112"/>
              <a:gd name="connsiteX1" fmla="*/ 576064 w 1152128"/>
              <a:gd name="connsiteY1" fmla="*/ 0 h 1008112"/>
              <a:gd name="connsiteX2" fmla="*/ 1152128 w 1152128"/>
              <a:gd name="connsiteY2" fmla="*/ 504056 h 1008112"/>
              <a:gd name="connsiteX3" fmla="*/ 576064 w 1152128"/>
              <a:gd name="connsiteY3" fmla="*/ 1008112 h 1008112"/>
              <a:gd name="connsiteX4" fmla="*/ 0 w 1152128"/>
              <a:gd name="connsiteY4" fmla="*/ 504056 h 1008112"/>
              <a:gd name="connsiteX0" fmla="*/ 90320 w 1242448"/>
              <a:gd name="connsiteY0" fmla="*/ 504056 h 1123486"/>
              <a:gd name="connsiteX1" fmla="*/ 666384 w 1242448"/>
              <a:gd name="connsiteY1" fmla="*/ 0 h 1123486"/>
              <a:gd name="connsiteX2" fmla="*/ 1242448 w 1242448"/>
              <a:gd name="connsiteY2" fmla="*/ 504056 h 1123486"/>
              <a:gd name="connsiteX3" fmla="*/ 666384 w 1242448"/>
              <a:gd name="connsiteY3" fmla="*/ 1008112 h 1123486"/>
              <a:gd name="connsiteX4" fmla="*/ 60301 w 1242448"/>
              <a:gd name="connsiteY4" fmla="*/ 1084418 h 1123486"/>
              <a:gd name="connsiteX5" fmla="*/ 90320 w 1242448"/>
              <a:gd name="connsiteY5" fmla="*/ 504056 h 1123486"/>
              <a:gd name="connsiteX0" fmla="*/ 90320 w 1242448"/>
              <a:gd name="connsiteY0" fmla="*/ 504056 h 1107801"/>
              <a:gd name="connsiteX1" fmla="*/ 666384 w 1242448"/>
              <a:gd name="connsiteY1" fmla="*/ 0 h 1107801"/>
              <a:gd name="connsiteX2" fmla="*/ 1242448 w 1242448"/>
              <a:gd name="connsiteY2" fmla="*/ 504056 h 1107801"/>
              <a:gd name="connsiteX3" fmla="*/ 666384 w 1242448"/>
              <a:gd name="connsiteY3" fmla="*/ 909638 h 1107801"/>
              <a:gd name="connsiteX4" fmla="*/ 60301 w 1242448"/>
              <a:gd name="connsiteY4" fmla="*/ 1084418 h 1107801"/>
              <a:gd name="connsiteX5" fmla="*/ 90320 w 1242448"/>
              <a:gd name="connsiteY5" fmla="*/ 504056 h 1107801"/>
              <a:gd name="connsiteX0" fmla="*/ 90320 w 1594140"/>
              <a:gd name="connsiteY0" fmla="*/ 504135 h 1108317"/>
              <a:gd name="connsiteX1" fmla="*/ 666384 w 1594140"/>
              <a:gd name="connsiteY1" fmla="*/ 79 h 1108317"/>
              <a:gd name="connsiteX2" fmla="*/ 1594140 w 1594140"/>
              <a:gd name="connsiteY2" fmla="*/ 476000 h 1108317"/>
              <a:gd name="connsiteX3" fmla="*/ 666384 w 1594140"/>
              <a:gd name="connsiteY3" fmla="*/ 909717 h 1108317"/>
              <a:gd name="connsiteX4" fmla="*/ 60301 w 1594140"/>
              <a:gd name="connsiteY4" fmla="*/ 1084497 h 1108317"/>
              <a:gd name="connsiteX5" fmla="*/ 90320 w 1594140"/>
              <a:gd name="connsiteY5" fmla="*/ 504135 h 1108317"/>
              <a:gd name="connsiteX0" fmla="*/ 90320 w 1617583"/>
              <a:gd name="connsiteY0" fmla="*/ 504102 h 1109861"/>
              <a:gd name="connsiteX1" fmla="*/ 666384 w 1617583"/>
              <a:gd name="connsiteY1" fmla="*/ 46 h 1109861"/>
              <a:gd name="connsiteX2" fmla="*/ 1594140 w 1617583"/>
              <a:gd name="connsiteY2" fmla="*/ 475967 h 1109861"/>
              <a:gd name="connsiteX3" fmla="*/ 1270122 w 1617583"/>
              <a:gd name="connsiteY3" fmla="*/ 381080 h 1109861"/>
              <a:gd name="connsiteX4" fmla="*/ 666384 w 1617583"/>
              <a:gd name="connsiteY4" fmla="*/ 909684 h 1109861"/>
              <a:gd name="connsiteX5" fmla="*/ 60301 w 1617583"/>
              <a:gd name="connsiteY5" fmla="*/ 1084464 h 1109861"/>
              <a:gd name="connsiteX6" fmla="*/ 90320 w 1617583"/>
              <a:gd name="connsiteY6" fmla="*/ 504102 h 1109861"/>
              <a:gd name="connsiteX0" fmla="*/ 110879 w 1638142"/>
              <a:gd name="connsiteY0" fmla="*/ 363453 h 969212"/>
              <a:gd name="connsiteX1" fmla="*/ 1038635 w 1638142"/>
              <a:gd name="connsiteY1" fmla="*/ 74 h 969212"/>
              <a:gd name="connsiteX2" fmla="*/ 1614699 w 1638142"/>
              <a:gd name="connsiteY2" fmla="*/ 335318 h 969212"/>
              <a:gd name="connsiteX3" fmla="*/ 1290681 w 1638142"/>
              <a:gd name="connsiteY3" fmla="*/ 240431 h 969212"/>
              <a:gd name="connsiteX4" fmla="*/ 686943 w 1638142"/>
              <a:gd name="connsiteY4" fmla="*/ 769035 h 969212"/>
              <a:gd name="connsiteX5" fmla="*/ 80860 w 1638142"/>
              <a:gd name="connsiteY5" fmla="*/ 943815 h 969212"/>
              <a:gd name="connsiteX6" fmla="*/ 110879 w 1638142"/>
              <a:gd name="connsiteY6" fmla="*/ 363453 h 969212"/>
              <a:gd name="connsiteX0" fmla="*/ 412892 w 1574395"/>
              <a:gd name="connsiteY0" fmla="*/ 97715 h 1027031"/>
              <a:gd name="connsiteX1" fmla="*/ 974888 w 1574395"/>
              <a:gd name="connsiteY1" fmla="*/ 57893 h 1027031"/>
              <a:gd name="connsiteX2" fmla="*/ 1550952 w 1574395"/>
              <a:gd name="connsiteY2" fmla="*/ 393137 h 1027031"/>
              <a:gd name="connsiteX3" fmla="*/ 1226934 w 1574395"/>
              <a:gd name="connsiteY3" fmla="*/ 298250 h 1027031"/>
              <a:gd name="connsiteX4" fmla="*/ 623196 w 1574395"/>
              <a:gd name="connsiteY4" fmla="*/ 826854 h 1027031"/>
              <a:gd name="connsiteX5" fmla="*/ 17113 w 1574395"/>
              <a:gd name="connsiteY5" fmla="*/ 1001634 h 1027031"/>
              <a:gd name="connsiteX6" fmla="*/ 412892 w 1574395"/>
              <a:gd name="connsiteY6" fmla="*/ 97715 h 1027031"/>
              <a:gd name="connsiteX0" fmla="*/ 413869 w 1575372"/>
              <a:gd name="connsiteY0" fmla="*/ 97715 h 1027031"/>
              <a:gd name="connsiteX1" fmla="*/ 1116542 w 1575372"/>
              <a:gd name="connsiteY1" fmla="*/ 57893 h 1027031"/>
              <a:gd name="connsiteX2" fmla="*/ 1551929 w 1575372"/>
              <a:gd name="connsiteY2" fmla="*/ 393137 h 1027031"/>
              <a:gd name="connsiteX3" fmla="*/ 1227911 w 1575372"/>
              <a:gd name="connsiteY3" fmla="*/ 298250 h 1027031"/>
              <a:gd name="connsiteX4" fmla="*/ 624173 w 1575372"/>
              <a:gd name="connsiteY4" fmla="*/ 826854 h 1027031"/>
              <a:gd name="connsiteX5" fmla="*/ 18090 w 1575372"/>
              <a:gd name="connsiteY5" fmla="*/ 1001634 h 1027031"/>
              <a:gd name="connsiteX6" fmla="*/ 413869 w 1575372"/>
              <a:gd name="connsiteY6" fmla="*/ 97715 h 102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5372" h="1027031">
                <a:moveTo>
                  <a:pt x="413869" y="97715"/>
                </a:moveTo>
                <a:cubicBezTo>
                  <a:pt x="596944" y="-59575"/>
                  <a:pt x="926865" y="8656"/>
                  <a:pt x="1116542" y="57893"/>
                </a:cubicBezTo>
                <a:cubicBezTo>
                  <a:pt x="1306219" y="107130"/>
                  <a:pt x="1446617" y="273361"/>
                  <a:pt x="1551929" y="393137"/>
                </a:cubicBezTo>
                <a:cubicBezTo>
                  <a:pt x="1657241" y="512913"/>
                  <a:pt x="1382537" y="225964"/>
                  <a:pt x="1227911" y="298250"/>
                </a:cubicBezTo>
                <a:cubicBezTo>
                  <a:pt x="1073285" y="370536"/>
                  <a:pt x="825810" y="709623"/>
                  <a:pt x="624173" y="826854"/>
                </a:cubicBezTo>
                <a:cubicBezTo>
                  <a:pt x="422536" y="944085"/>
                  <a:pt x="114101" y="1085643"/>
                  <a:pt x="18090" y="1001634"/>
                </a:cubicBezTo>
                <a:cubicBezTo>
                  <a:pt x="-77921" y="917625"/>
                  <a:pt x="230794" y="255005"/>
                  <a:pt x="413869" y="97715"/>
                </a:cubicBezTo>
                <a:close/>
              </a:path>
            </a:pathLst>
          </a:cu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7995198-A98B-440C-98EA-670E70571BF9}"/>
              </a:ext>
            </a:extLst>
          </p:cNvPr>
          <p:cNvSpPr/>
          <p:nvPr/>
        </p:nvSpPr>
        <p:spPr>
          <a:xfrm>
            <a:off x="5381092" y="3168697"/>
            <a:ext cx="1561363" cy="2098082"/>
          </a:xfrm>
          <a:custGeom>
            <a:avLst/>
            <a:gdLst>
              <a:gd name="connsiteX0" fmla="*/ 0 w 1296145"/>
              <a:gd name="connsiteY0" fmla="*/ 648072 h 1296144"/>
              <a:gd name="connsiteX1" fmla="*/ 648073 w 1296145"/>
              <a:gd name="connsiteY1" fmla="*/ 0 h 1296144"/>
              <a:gd name="connsiteX2" fmla="*/ 1296146 w 1296145"/>
              <a:gd name="connsiteY2" fmla="*/ 648072 h 1296144"/>
              <a:gd name="connsiteX3" fmla="*/ 648073 w 1296145"/>
              <a:gd name="connsiteY3" fmla="*/ 1296144 h 1296144"/>
              <a:gd name="connsiteX4" fmla="*/ 0 w 1296145"/>
              <a:gd name="connsiteY4" fmla="*/ 648072 h 1296144"/>
              <a:gd name="connsiteX0" fmla="*/ 24799 w 1320945"/>
              <a:gd name="connsiteY0" fmla="*/ 1075091 h 1723163"/>
              <a:gd name="connsiteX1" fmla="*/ 186331 w 1320945"/>
              <a:gd name="connsiteY1" fmla="*/ 20835 h 1723163"/>
              <a:gd name="connsiteX2" fmla="*/ 672872 w 1320945"/>
              <a:gd name="connsiteY2" fmla="*/ 427019 h 1723163"/>
              <a:gd name="connsiteX3" fmla="*/ 1320945 w 1320945"/>
              <a:gd name="connsiteY3" fmla="*/ 1075091 h 1723163"/>
              <a:gd name="connsiteX4" fmla="*/ 672872 w 1320945"/>
              <a:gd name="connsiteY4" fmla="*/ 1723163 h 1723163"/>
              <a:gd name="connsiteX5" fmla="*/ 24799 w 1320945"/>
              <a:gd name="connsiteY5" fmla="*/ 1075091 h 1723163"/>
              <a:gd name="connsiteX0" fmla="*/ 24799 w 1373040"/>
              <a:gd name="connsiteY0" fmla="*/ 1070081 h 1718153"/>
              <a:gd name="connsiteX1" fmla="*/ 186331 w 1373040"/>
              <a:gd name="connsiteY1" fmla="*/ 15825 h 1718153"/>
              <a:gd name="connsiteX2" fmla="*/ 672872 w 1373040"/>
              <a:gd name="connsiteY2" fmla="*/ 422009 h 1718153"/>
              <a:gd name="connsiteX3" fmla="*/ 1297679 w 1373040"/>
              <a:gd name="connsiteY3" fmla="*/ 226841 h 1718153"/>
              <a:gd name="connsiteX4" fmla="*/ 1320945 w 1373040"/>
              <a:gd name="connsiteY4" fmla="*/ 1070081 h 1718153"/>
              <a:gd name="connsiteX5" fmla="*/ 672872 w 1373040"/>
              <a:gd name="connsiteY5" fmla="*/ 1718153 h 1718153"/>
              <a:gd name="connsiteX6" fmla="*/ 24799 w 1373040"/>
              <a:gd name="connsiteY6" fmla="*/ 1070081 h 1718153"/>
              <a:gd name="connsiteX0" fmla="*/ 24799 w 1607230"/>
              <a:gd name="connsiteY0" fmla="*/ 1070081 h 1718153"/>
              <a:gd name="connsiteX1" fmla="*/ 186331 w 1607230"/>
              <a:gd name="connsiteY1" fmla="*/ 15825 h 1718153"/>
              <a:gd name="connsiteX2" fmla="*/ 672872 w 1607230"/>
              <a:gd name="connsiteY2" fmla="*/ 422009 h 1718153"/>
              <a:gd name="connsiteX3" fmla="*/ 1297679 w 1607230"/>
              <a:gd name="connsiteY3" fmla="*/ 226841 h 1718153"/>
              <a:gd name="connsiteX4" fmla="*/ 1607167 w 1607230"/>
              <a:gd name="connsiteY4" fmla="*/ 339383 h 1718153"/>
              <a:gd name="connsiteX5" fmla="*/ 1320945 w 1607230"/>
              <a:gd name="connsiteY5" fmla="*/ 1070081 h 1718153"/>
              <a:gd name="connsiteX6" fmla="*/ 672872 w 1607230"/>
              <a:gd name="connsiteY6" fmla="*/ 1718153 h 1718153"/>
              <a:gd name="connsiteX7" fmla="*/ 24799 w 1607230"/>
              <a:gd name="connsiteY7" fmla="*/ 1070081 h 1718153"/>
              <a:gd name="connsiteX0" fmla="*/ 5305 w 1587736"/>
              <a:gd name="connsiteY0" fmla="*/ 1070081 h 2097980"/>
              <a:gd name="connsiteX1" fmla="*/ 166837 w 1587736"/>
              <a:gd name="connsiteY1" fmla="*/ 15825 h 2097980"/>
              <a:gd name="connsiteX2" fmla="*/ 653378 w 1587736"/>
              <a:gd name="connsiteY2" fmla="*/ 422009 h 2097980"/>
              <a:gd name="connsiteX3" fmla="*/ 1278185 w 1587736"/>
              <a:gd name="connsiteY3" fmla="*/ 226841 h 2097980"/>
              <a:gd name="connsiteX4" fmla="*/ 1587673 w 1587736"/>
              <a:gd name="connsiteY4" fmla="*/ 339383 h 2097980"/>
              <a:gd name="connsiteX5" fmla="*/ 1301451 w 1587736"/>
              <a:gd name="connsiteY5" fmla="*/ 1070081 h 2097980"/>
              <a:gd name="connsiteX6" fmla="*/ 329821 w 1587736"/>
              <a:gd name="connsiteY6" fmla="*/ 2097980 h 2097980"/>
              <a:gd name="connsiteX7" fmla="*/ 5305 w 1587736"/>
              <a:gd name="connsiteY7" fmla="*/ 1070081 h 2097980"/>
              <a:gd name="connsiteX0" fmla="*/ 7068 w 1561363"/>
              <a:gd name="connsiteY0" fmla="*/ 1126352 h 2098082"/>
              <a:gd name="connsiteX1" fmla="*/ 140464 w 1561363"/>
              <a:gd name="connsiteY1" fmla="*/ 15825 h 2098082"/>
              <a:gd name="connsiteX2" fmla="*/ 627005 w 1561363"/>
              <a:gd name="connsiteY2" fmla="*/ 422009 h 2098082"/>
              <a:gd name="connsiteX3" fmla="*/ 1251812 w 1561363"/>
              <a:gd name="connsiteY3" fmla="*/ 226841 h 2098082"/>
              <a:gd name="connsiteX4" fmla="*/ 1561300 w 1561363"/>
              <a:gd name="connsiteY4" fmla="*/ 339383 h 2098082"/>
              <a:gd name="connsiteX5" fmla="*/ 1275078 w 1561363"/>
              <a:gd name="connsiteY5" fmla="*/ 1070081 h 2098082"/>
              <a:gd name="connsiteX6" fmla="*/ 303448 w 1561363"/>
              <a:gd name="connsiteY6" fmla="*/ 2097980 h 2098082"/>
              <a:gd name="connsiteX7" fmla="*/ 7068 w 1561363"/>
              <a:gd name="connsiteY7" fmla="*/ 1126352 h 209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363" h="2098082">
                <a:moveTo>
                  <a:pt x="7068" y="1126352"/>
                </a:moveTo>
                <a:cubicBezTo>
                  <a:pt x="-20096" y="779326"/>
                  <a:pt x="32452" y="123837"/>
                  <a:pt x="140464" y="15825"/>
                </a:cubicBezTo>
                <a:cubicBezTo>
                  <a:pt x="248476" y="-92187"/>
                  <a:pt x="441780" y="386840"/>
                  <a:pt x="627005" y="422009"/>
                </a:cubicBezTo>
                <a:cubicBezTo>
                  <a:pt x="812230" y="457178"/>
                  <a:pt x="1135955" y="196064"/>
                  <a:pt x="1251812" y="226841"/>
                </a:cubicBezTo>
                <a:cubicBezTo>
                  <a:pt x="1367669" y="257618"/>
                  <a:pt x="1557422" y="198843"/>
                  <a:pt x="1561300" y="339383"/>
                </a:cubicBezTo>
                <a:cubicBezTo>
                  <a:pt x="1565178" y="479923"/>
                  <a:pt x="1390935" y="884834"/>
                  <a:pt x="1275078" y="1070081"/>
                </a:cubicBezTo>
                <a:cubicBezTo>
                  <a:pt x="1159221" y="1255328"/>
                  <a:pt x="514783" y="2088602"/>
                  <a:pt x="303448" y="2097980"/>
                </a:cubicBezTo>
                <a:cubicBezTo>
                  <a:pt x="92113" y="2107359"/>
                  <a:pt x="34232" y="1473378"/>
                  <a:pt x="7068" y="11263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51CDD04-2839-4F6C-ADCE-935501C34529}"/>
              </a:ext>
            </a:extLst>
          </p:cNvPr>
          <p:cNvSpPr/>
          <p:nvPr/>
        </p:nvSpPr>
        <p:spPr>
          <a:xfrm>
            <a:off x="9389246" y="2768292"/>
            <a:ext cx="1728678" cy="2585654"/>
          </a:xfrm>
          <a:custGeom>
            <a:avLst/>
            <a:gdLst>
              <a:gd name="connsiteX0" fmla="*/ 0 w 1296145"/>
              <a:gd name="connsiteY0" fmla="*/ 648072 h 1296144"/>
              <a:gd name="connsiteX1" fmla="*/ 648073 w 1296145"/>
              <a:gd name="connsiteY1" fmla="*/ 0 h 1296144"/>
              <a:gd name="connsiteX2" fmla="*/ 1296146 w 1296145"/>
              <a:gd name="connsiteY2" fmla="*/ 648072 h 1296144"/>
              <a:gd name="connsiteX3" fmla="*/ 648073 w 1296145"/>
              <a:gd name="connsiteY3" fmla="*/ 1296144 h 1296144"/>
              <a:gd name="connsiteX4" fmla="*/ 0 w 1296145"/>
              <a:gd name="connsiteY4" fmla="*/ 648072 h 1296144"/>
              <a:gd name="connsiteX0" fmla="*/ 0 w 1718177"/>
              <a:gd name="connsiteY0" fmla="*/ 137606 h 1686608"/>
              <a:gd name="connsiteX1" fmla="*/ 1070104 w 1718177"/>
              <a:gd name="connsiteY1" fmla="*/ 361731 h 1686608"/>
              <a:gd name="connsiteX2" fmla="*/ 1718177 w 1718177"/>
              <a:gd name="connsiteY2" fmla="*/ 1009803 h 1686608"/>
              <a:gd name="connsiteX3" fmla="*/ 1070104 w 1718177"/>
              <a:gd name="connsiteY3" fmla="*/ 1657875 h 1686608"/>
              <a:gd name="connsiteX4" fmla="*/ 0 w 1718177"/>
              <a:gd name="connsiteY4" fmla="*/ 137606 h 1686608"/>
              <a:gd name="connsiteX0" fmla="*/ 4358 w 1731230"/>
              <a:gd name="connsiteY0" fmla="*/ 556942 h 2105944"/>
              <a:gd name="connsiteX1" fmla="*/ 1510560 w 1731230"/>
              <a:gd name="connsiteY1" fmla="*/ 35479 h 2105944"/>
              <a:gd name="connsiteX2" fmla="*/ 1722535 w 1731230"/>
              <a:gd name="connsiteY2" fmla="*/ 1429139 h 2105944"/>
              <a:gd name="connsiteX3" fmla="*/ 1074462 w 1731230"/>
              <a:gd name="connsiteY3" fmla="*/ 2077211 h 2105944"/>
              <a:gd name="connsiteX4" fmla="*/ 4358 w 1731230"/>
              <a:gd name="connsiteY4" fmla="*/ 556942 h 2105944"/>
              <a:gd name="connsiteX0" fmla="*/ 4262 w 1655435"/>
              <a:gd name="connsiteY0" fmla="*/ 613075 h 2534101"/>
              <a:gd name="connsiteX1" fmla="*/ 1510464 w 1655435"/>
              <a:gd name="connsiteY1" fmla="*/ 91612 h 2534101"/>
              <a:gd name="connsiteX2" fmla="*/ 1595830 w 1655435"/>
              <a:gd name="connsiteY2" fmla="*/ 2371537 h 2534101"/>
              <a:gd name="connsiteX3" fmla="*/ 1074366 w 1655435"/>
              <a:gd name="connsiteY3" fmla="*/ 2133344 h 2534101"/>
              <a:gd name="connsiteX4" fmla="*/ 4262 w 1655435"/>
              <a:gd name="connsiteY4" fmla="*/ 613075 h 2534101"/>
              <a:gd name="connsiteX0" fmla="*/ 9408 w 1660581"/>
              <a:gd name="connsiteY0" fmla="*/ 618612 h 2642844"/>
              <a:gd name="connsiteX1" fmla="*/ 1515610 w 1660581"/>
              <a:gd name="connsiteY1" fmla="*/ 97149 h 2642844"/>
              <a:gd name="connsiteX2" fmla="*/ 1600976 w 1660581"/>
              <a:gd name="connsiteY2" fmla="*/ 2377074 h 2642844"/>
              <a:gd name="connsiteX3" fmla="*/ 910699 w 1660581"/>
              <a:gd name="connsiteY3" fmla="*/ 2420235 h 2642844"/>
              <a:gd name="connsiteX4" fmla="*/ 9408 w 1660581"/>
              <a:gd name="connsiteY4" fmla="*/ 618612 h 2642844"/>
              <a:gd name="connsiteX0" fmla="*/ 77505 w 1728678"/>
              <a:gd name="connsiteY0" fmla="*/ 598288 h 2585654"/>
              <a:gd name="connsiteX1" fmla="*/ 1583707 w 1728678"/>
              <a:gd name="connsiteY1" fmla="*/ 76825 h 2585654"/>
              <a:gd name="connsiteX2" fmla="*/ 1669073 w 1728678"/>
              <a:gd name="connsiteY2" fmla="*/ 2356750 h 2585654"/>
              <a:gd name="connsiteX3" fmla="*/ 978796 w 1728678"/>
              <a:gd name="connsiteY3" fmla="*/ 2399911 h 2585654"/>
              <a:gd name="connsiteX4" fmla="*/ 296345 w 1728678"/>
              <a:gd name="connsiteY4" fmla="*/ 1204020 h 2585654"/>
              <a:gd name="connsiteX5" fmla="*/ 77505 w 1728678"/>
              <a:gd name="connsiteY5" fmla="*/ 598288 h 25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678" h="2585654">
                <a:moveTo>
                  <a:pt x="77505" y="598288"/>
                </a:moveTo>
                <a:cubicBezTo>
                  <a:pt x="292065" y="410422"/>
                  <a:pt x="1318446" y="-216252"/>
                  <a:pt x="1583707" y="76825"/>
                </a:cubicBezTo>
                <a:cubicBezTo>
                  <a:pt x="1848968" y="369902"/>
                  <a:pt x="1669073" y="1998830"/>
                  <a:pt x="1669073" y="2356750"/>
                </a:cubicBezTo>
                <a:cubicBezTo>
                  <a:pt x="1669073" y="2714670"/>
                  <a:pt x="1207584" y="2592033"/>
                  <a:pt x="978796" y="2399911"/>
                </a:cubicBezTo>
                <a:cubicBezTo>
                  <a:pt x="750008" y="2207789"/>
                  <a:pt x="446560" y="1504291"/>
                  <a:pt x="296345" y="1204020"/>
                </a:cubicBezTo>
                <a:cubicBezTo>
                  <a:pt x="146130" y="903749"/>
                  <a:pt x="-137055" y="786154"/>
                  <a:pt x="77505" y="5982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354F6180-F54F-444B-B7D4-8E28D6A1E814}"/>
              </a:ext>
            </a:extLst>
          </p:cNvPr>
          <p:cNvSpPr/>
          <p:nvPr/>
        </p:nvSpPr>
        <p:spPr>
          <a:xfrm rot="10800000" flipH="1">
            <a:off x="6161773" y="3592242"/>
            <a:ext cx="2369428" cy="1817820"/>
          </a:xfrm>
          <a:prstGeom prst="uturnArrow">
            <a:avLst>
              <a:gd name="adj1" fmla="val 25564"/>
              <a:gd name="adj2" fmla="val 25000"/>
              <a:gd name="adj3" fmla="val 25000"/>
              <a:gd name="adj4" fmla="val 57998"/>
              <a:gd name="adj5" fmla="val 100000"/>
            </a:avLst>
          </a:prstGeom>
          <a:solidFill>
            <a:schemeClr val="accent4">
              <a:lumMod val="9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399000-FA99-462E-9E11-23D4B7EFD7F1}"/>
              </a:ext>
            </a:extLst>
          </p:cNvPr>
          <p:cNvSpPr txBox="1"/>
          <p:nvPr/>
        </p:nvSpPr>
        <p:spPr>
          <a:xfrm>
            <a:off x="6518556" y="4897447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Grondwater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49D4DBA-42F5-4CB0-B2F2-F57F4371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Neerslag</a:t>
            </a:r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7757D5F-C5DA-4461-B295-E20F7FE3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7" y="1112363"/>
            <a:ext cx="4685213" cy="5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6">
            <a:extLst>
              <a:ext uri="{FF2B5EF4-FFF2-40B4-BE49-F238E27FC236}">
                <a16:creationId xmlns:a16="http://schemas.microsoft.com/office/drawing/2014/main" id="{E7F12216-EA37-4998-97C2-C9D13A95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614" y="333881"/>
            <a:ext cx="69154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dirty="0" err="1"/>
              <a:t>Grondwaterspiegel</a:t>
            </a:r>
            <a:r>
              <a:rPr lang="en-US" altLang="nl-NL" sz="2800" dirty="0"/>
              <a:t> </a:t>
            </a:r>
            <a:r>
              <a:rPr lang="en-US" altLang="nl-NL" sz="2800" dirty="0" err="1"/>
              <a:t>wisselt</a:t>
            </a:r>
            <a:r>
              <a:rPr lang="en-US" altLang="nl-NL" sz="2800" dirty="0"/>
              <a:t> met </a:t>
            </a:r>
            <a:r>
              <a:rPr lang="en-US" altLang="nl-NL" sz="2800" dirty="0" err="1"/>
              <a:t>seizoenen</a:t>
            </a:r>
            <a:r>
              <a:rPr lang="en-US" altLang="nl-NL" sz="28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800" dirty="0"/>
              <a:t> winter: </a:t>
            </a:r>
            <a:r>
              <a:rPr lang="en-US" altLang="nl-NL" sz="2800" dirty="0" err="1"/>
              <a:t>hoge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grondwaterspiegel</a:t>
            </a:r>
            <a:endParaRPr lang="en-US" altLang="nl-NL" sz="2800" dirty="0"/>
          </a:p>
          <a:p>
            <a:pPr eaLnBrk="1" hangingPunct="1">
              <a:spcBef>
                <a:spcPct val="0"/>
              </a:spcBef>
            </a:pPr>
            <a:r>
              <a:rPr lang="en-US" altLang="nl-NL" sz="2800" dirty="0"/>
              <a:t> </a:t>
            </a:r>
            <a:r>
              <a:rPr lang="en-US" altLang="nl-NL" sz="2800" dirty="0" err="1"/>
              <a:t>zomer</a:t>
            </a:r>
            <a:r>
              <a:rPr lang="en-US" altLang="nl-NL" sz="2800" dirty="0"/>
              <a:t>: </a:t>
            </a:r>
            <a:r>
              <a:rPr lang="en-US" altLang="nl-NL" sz="2800" dirty="0" err="1"/>
              <a:t>lage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grondwaterspiegel</a:t>
            </a:r>
            <a:endParaRPr lang="en-US" altLang="nl-NL" sz="2800" dirty="0"/>
          </a:p>
          <a:p>
            <a:pPr eaLnBrk="1" hangingPunct="1">
              <a:spcBef>
                <a:spcPct val="0"/>
              </a:spcBef>
            </a:pPr>
            <a:endParaRPr lang="en-US" altLang="nl-NL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nl-NL" sz="2800" dirty="0" err="1"/>
              <a:t>Ingedeelt</a:t>
            </a:r>
            <a:r>
              <a:rPr lang="en-US" altLang="nl-NL" sz="2800" dirty="0"/>
              <a:t> in </a:t>
            </a:r>
            <a:r>
              <a:rPr lang="en-US" altLang="nl-NL" sz="2800" dirty="0" err="1"/>
              <a:t>grondwatertrappen</a:t>
            </a:r>
            <a:r>
              <a:rPr lang="en-US" altLang="nl-NL" sz="2800" dirty="0"/>
              <a:t> </a:t>
            </a:r>
            <a:endParaRPr lang="nl-NL" altLang="nl-NL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84FDB7F-D514-4017-ACC3-5A51E4DE3B61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5638799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Neerslag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F7618D-6154-4F7A-B804-3EEC8201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36" y="2838524"/>
            <a:ext cx="8534400" cy="38813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531B50-BEF9-4153-8FA6-052DBBD4A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3" y="3044858"/>
            <a:ext cx="2818682" cy="3674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7A9BB43-1D44-48C7-BA80-F81191EE0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313" r="4482" b="4324"/>
          <a:stretch/>
        </p:blipFill>
        <p:spPr>
          <a:xfrm>
            <a:off x="1913206" y="1457267"/>
            <a:ext cx="6316393" cy="4648112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BBCF748E-B98E-4322-B4B5-49068765AA69}"/>
              </a:ext>
            </a:extLst>
          </p:cNvPr>
          <p:cNvSpPr/>
          <p:nvPr/>
        </p:nvSpPr>
        <p:spPr>
          <a:xfrm>
            <a:off x="4024027" y="2107327"/>
            <a:ext cx="1575372" cy="1027031"/>
          </a:xfrm>
          <a:custGeom>
            <a:avLst/>
            <a:gdLst>
              <a:gd name="connsiteX0" fmla="*/ 0 w 1152128"/>
              <a:gd name="connsiteY0" fmla="*/ 504056 h 1008112"/>
              <a:gd name="connsiteX1" fmla="*/ 576064 w 1152128"/>
              <a:gd name="connsiteY1" fmla="*/ 0 h 1008112"/>
              <a:gd name="connsiteX2" fmla="*/ 1152128 w 1152128"/>
              <a:gd name="connsiteY2" fmla="*/ 504056 h 1008112"/>
              <a:gd name="connsiteX3" fmla="*/ 576064 w 1152128"/>
              <a:gd name="connsiteY3" fmla="*/ 1008112 h 1008112"/>
              <a:gd name="connsiteX4" fmla="*/ 0 w 1152128"/>
              <a:gd name="connsiteY4" fmla="*/ 504056 h 1008112"/>
              <a:gd name="connsiteX0" fmla="*/ 90320 w 1242448"/>
              <a:gd name="connsiteY0" fmla="*/ 504056 h 1123486"/>
              <a:gd name="connsiteX1" fmla="*/ 666384 w 1242448"/>
              <a:gd name="connsiteY1" fmla="*/ 0 h 1123486"/>
              <a:gd name="connsiteX2" fmla="*/ 1242448 w 1242448"/>
              <a:gd name="connsiteY2" fmla="*/ 504056 h 1123486"/>
              <a:gd name="connsiteX3" fmla="*/ 666384 w 1242448"/>
              <a:gd name="connsiteY3" fmla="*/ 1008112 h 1123486"/>
              <a:gd name="connsiteX4" fmla="*/ 60301 w 1242448"/>
              <a:gd name="connsiteY4" fmla="*/ 1084418 h 1123486"/>
              <a:gd name="connsiteX5" fmla="*/ 90320 w 1242448"/>
              <a:gd name="connsiteY5" fmla="*/ 504056 h 1123486"/>
              <a:gd name="connsiteX0" fmla="*/ 90320 w 1242448"/>
              <a:gd name="connsiteY0" fmla="*/ 504056 h 1107801"/>
              <a:gd name="connsiteX1" fmla="*/ 666384 w 1242448"/>
              <a:gd name="connsiteY1" fmla="*/ 0 h 1107801"/>
              <a:gd name="connsiteX2" fmla="*/ 1242448 w 1242448"/>
              <a:gd name="connsiteY2" fmla="*/ 504056 h 1107801"/>
              <a:gd name="connsiteX3" fmla="*/ 666384 w 1242448"/>
              <a:gd name="connsiteY3" fmla="*/ 909638 h 1107801"/>
              <a:gd name="connsiteX4" fmla="*/ 60301 w 1242448"/>
              <a:gd name="connsiteY4" fmla="*/ 1084418 h 1107801"/>
              <a:gd name="connsiteX5" fmla="*/ 90320 w 1242448"/>
              <a:gd name="connsiteY5" fmla="*/ 504056 h 1107801"/>
              <a:gd name="connsiteX0" fmla="*/ 90320 w 1594140"/>
              <a:gd name="connsiteY0" fmla="*/ 504135 h 1108317"/>
              <a:gd name="connsiteX1" fmla="*/ 666384 w 1594140"/>
              <a:gd name="connsiteY1" fmla="*/ 79 h 1108317"/>
              <a:gd name="connsiteX2" fmla="*/ 1594140 w 1594140"/>
              <a:gd name="connsiteY2" fmla="*/ 476000 h 1108317"/>
              <a:gd name="connsiteX3" fmla="*/ 666384 w 1594140"/>
              <a:gd name="connsiteY3" fmla="*/ 909717 h 1108317"/>
              <a:gd name="connsiteX4" fmla="*/ 60301 w 1594140"/>
              <a:gd name="connsiteY4" fmla="*/ 1084497 h 1108317"/>
              <a:gd name="connsiteX5" fmla="*/ 90320 w 1594140"/>
              <a:gd name="connsiteY5" fmla="*/ 504135 h 1108317"/>
              <a:gd name="connsiteX0" fmla="*/ 90320 w 1617583"/>
              <a:gd name="connsiteY0" fmla="*/ 504102 h 1109861"/>
              <a:gd name="connsiteX1" fmla="*/ 666384 w 1617583"/>
              <a:gd name="connsiteY1" fmla="*/ 46 h 1109861"/>
              <a:gd name="connsiteX2" fmla="*/ 1594140 w 1617583"/>
              <a:gd name="connsiteY2" fmla="*/ 475967 h 1109861"/>
              <a:gd name="connsiteX3" fmla="*/ 1270122 w 1617583"/>
              <a:gd name="connsiteY3" fmla="*/ 381080 h 1109861"/>
              <a:gd name="connsiteX4" fmla="*/ 666384 w 1617583"/>
              <a:gd name="connsiteY4" fmla="*/ 909684 h 1109861"/>
              <a:gd name="connsiteX5" fmla="*/ 60301 w 1617583"/>
              <a:gd name="connsiteY5" fmla="*/ 1084464 h 1109861"/>
              <a:gd name="connsiteX6" fmla="*/ 90320 w 1617583"/>
              <a:gd name="connsiteY6" fmla="*/ 504102 h 1109861"/>
              <a:gd name="connsiteX0" fmla="*/ 110879 w 1638142"/>
              <a:gd name="connsiteY0" fmla="*/ 363453 h 969212"/>
              <a:gd name="connsiteX1" fmla="*/ 1038635 w 1638142"/>
              <a:gd name="connsiteY1" fmla="*/ 74 h 969212"/>
              <a:gd name="connsiteX2" fmla="*/ 1614699 w 1638142"/>
              <a:gd name="connsiteY2" fmla="*/ 335318 h 969212"/>
              <a:gd name="connsiteX3" fmla="*/ 1290681 w 1638142"/>
              <a:gd name="connsiteY3" fmla="*/ 240431 h 969212"/>
              <a:gd name="connsiteX4" fmla="*/ 686943 w 1638142"/>
              <a:gd name="connsiteY4" fmla="*/ 769035 h 969212"/>
              <a:gd name="connsiteX5" fmla="*/ 80860 w 1638142"/>
              <a:gd name="connsiteY5" fmla="*/ 943815 h 969212"/>
              <a:gd name="connsiteX6" fmla="*/ 110879 w 1638142"/>
              <a:gd name="connsiteY6" fmla="*/ 363453 h 969212"/>
              <a:gd name="connsiteX0" fmla="*/ 412892 w 1574395"/>
              <a:gd name="connsiteY0" fmla="*/ 97715 h 1027031"/>
              <a:gd name="connsiteX1" fmla="*/ 974888 w 1574395"/>
              <a:gd name="connsiteY1" fmla="*/ 57893 h 1027031"/>
              <a:gd name="connsiteX2" fmla="*/ 1550952 w 1574395"/>
              <a:gd name="connsiteY2" fmla="*/ 393137 h 1027031"/>
              <a:gd name="connsiteX3" fmla="*/ 1226934 w 1574395"/>
              <a:gd name="connsiteY3" fmla="*/ 298250 h 1027031"/>
              <a:gd name="connsiteX4" fmla="*/ 623196 w 1574395"/>
              <a:gd name="connsiteY4" fmla="*/ 826854 h 1027031"/>
              <a:gd name="connsiteX5" fmla="*/ 17113 w 1574395"/>
              <a:gd name="connsiteY5" fmla="*/ 1001634 h 1027031"/>
              <a:gd name="connsiteX6" fmla="*/ 412892 w 1574395"/>
              <a:gd name="connsiteY6" fmla="*/ 97715 h 1027031"/>
              <a:gd name="connsiteX0" fmla="*/ 413869 w 1575372"/>
              <a:gd name="connsiteY0" fmla="*/ 97715 h 1027031"/>
              <a:gd name="connsiteX1" fmla="*/ 1116542 w 1575372"/>
              <a:gd name="connsiteY1" fmla="*/ 57893 h 1027031"/>
              <a:gd name="connsiteX2" fmla="*/ 1551929 w 1575372"/>
              <a:gd name="connsiteY2" fmla="*/ 393137 h 1027031"/>
              <a:gd name="connsiteX3" fmla="*/ 1227911 w 1575372"/>
              <a:gd name="connsiteY3" fmla="*/ 298250 h 1027031"/>
              <a:gd name="connsiteX4" fmla="*/ 624173 w 1575372"/>
              <a:gd name="connsiteY4" fmla="*/ 826854 h 1027031"/>
              <a:gd name="connsiteX5" fmla="*/ 18090 w 1575372"/>
              <a:gd name="connsiteY5" fmla="*/ 1001634 h 1027031"/>
              <a:gd name="connsiteX6" fmla="*/ 413869 w 1575372"/>
              <a:gd name="connsiteY6" fmla="*/ 97715 h 102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5372" h="1027031">
                <a:moveTo>
                  <a:pt x="413869" y="97715"/>
                </a:moveTo>
                <a:cubicBezTo>
                  <a:pt x="596944" y="-59575"/>
                  <a:pt x="926865" y="8656"/>
                  <a:pt x="1116542" y="57893"/>
                </a:cubicBezTo>
                <a:cubicBezTo>
                  <a:pt x="1306219" y="107130"/>
                  <a:pt x="1446617" y="273361"/>
                  <a:pt x="1551929" y="393137"/>
                </a:cubicBezTo>
                <a:cubicBezTo>
                  <a:pt x="1657241" y="512913"/>
                  <a:pt x="1382537" y="225964"/>
                  <a:pt x="1227911" y="298250"/>
                </a:cubicBezTo>
                <a:cubicBezTo>
                  <a:pt x="1073285" y="370536"/>
                  <a:pt x="825810" y="709623"/>
                  <a:pt x="624173" y="826854"/>
                </a:cubicBezTo>
                <a:cubicBezTo>
                  <a:pt x="422536" y="944085"/>
                  <a:pt x="114101" y="1085643"/>
                  <a:pt x="18090" y="1001634"/>
                </a:cubicBezTo>
                <a:cubicBezTo>
                  <a:pt x="-77921" y="917625"/>
                  <a:pt x="230794" y="255005"/>
                  <a:pt x="413869" y="97715"/>
                </a:cubicBezTo>
                <a:close/>
              </a:path>
            </a:pathLst>
          </a:cu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099EA85A-BF73-4BC8-AB1C-98D35B80C6AD}"/>
              </a:ext>
            </a:extLst>
          </p:cNvPr>
          <p:cNvSpPr/>
          <p:nvPr/>
        </p:nvSpPr>
        <p:spPr>
          <a:xfrm rot="16200000" flipH="1">
            <a:off x="3595913" y="717449"/>
            <a:ext cx="2431601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Beregening met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drinkwater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7995198-A98B-440C-98EA-670E70571BF9}"/>
              </a:ext>
            </a:extLst>
          </p:cNvPr>
          <p:cNvSpPr/>
          <p:nvPr/>
        </p:nvSpPr>
        <p:spPr>
          <a:xfrm>
            <a:off x="2185396" y="3065000"/>
            <a:ext cx="1561363" cy="2098082"/>
          </a:xfrm>
          <a:custGeom>
            <a:avLst/>
            <a:gdLst>
              <a:gd name="connsiteX0" fmla="*/ 0 w 1296145"/>
              <a:gd name="connsiteY0" fmla="*/ 648072 h 1296144"/>
              <a:gd name="connsiteX1" fmla="*/ 648073 w 1296145"/>
              <a:gd name="connsiteY1" fmla="*/ 0 h 1296144"/>
              <a:gd name="connsiteX2" fmla="*/ 1296146 w 1296145"/>
              <a:gd name="connsiteY2" fmla="*/ 648072 h 1296144"/>
              <a:gd name="connsiteX3" fmla="*/ 648073 w 1296145"/>
              <a:gd name="connsiteY3" fmla="*/ 1296144 h 1296144"/>
              <a:gd name="connsiteX4" fmla="*/ 0 w 1296145"/>
              <a:gd name="connsiteY4" fmla="*/ 648072 h 1296144"/>
              <a:gd name="connsiteX0" fmla="*/ 24799 w 1320945"/>
              <a:gd name="connsiteY0" fmla="*/ 1075091 h 1723163"/>
              <a:gd name="connsiteX1" fmla="*/ 186331 w 1320945"/>
              <a:gd name="connsiteY1" fmla="*/ 20835 h 1723163"/>
              <a:gd name="connsiteX2" fmla="*/ 672872 w 1320945"/>
              <a:gd name="connsiteY2" fmla="*/ 427019 h 1723163"/>
              <a:gd name="connsiteX3" fmla="*/ 1320945 w 1320945"/>
              <a:gd name="connsiteY3" fmla="*/ 1075091 h 1723163"/>
              <a:gd name="connsiteX4" fmla="*/ 672872 w 1320945"/>
              <a:gd name="connsiteY4" fmla="*/ 1723163 h 1723163"/>
              <a:gd name="connsiteX5" fmla="*/ 24799 w 1320945"/>
              <a:gd name="connsiteY5" fmla="*/ 1075091 h 1723163"/>
              <a:gd name="connsiteX0" fmla="*/ 24799 w 1373040"/>
              <a:gd name="connsiteY0" fmla="*/ 1070081 h 1718153"/>
              <a:gd name="connsiteX1" fmla="*/ 186331 w 1373040"/>
              <a:gd name="connsiteY1" fmla="*/ 15825 h 1718153"/>
              <a:gd name="connsiteX2" fmla="*/ 672872 w 1373040"/>
              <a:gd name="connsiteY2" fmla="*/ 422009 h 1718153"/>
              <a:gd name="connsiteX3" fmla="*/ 1297679 w 1373040"/>
              <a:gd name="connsiteY3" fmla="*/ 226841 h 1718153"/>
              <a:gd name="connsiteX4" fmla="*/ 1320945 w 1373040"/>
              <a:gd name="connsiteY4" fmla="*/ 1070081 h 1718153"/>
              <a:gd name="connsiteX5" fmla="*/ 672872 w 1373040"/>
              <a:gd name="connsiteY5" fmla="*/ 1718153 h 1718153"/>
              <a:gd name="connsiteX6" fmla="*/ 24799 w 1373040"/>
              <a:gd name="connsiteY6" fmla="*/ 1070081 h 1718153"/>
              <a:gd name="connsiteX0" fmla="*/ 24799 w 1607230"/>
              <a:gd name="connsiteY0" fmla="*/ 1070081 h 1718153"/>
              <a:gd name="connsiteX1" fmla="*/ 186331 w 1607230"/>
              <a:gd name="connsiteY1" fmla="*/ 15825 h 1718153"/>
              <a:gd name="connsiteX2" fmla="*/ 672872 w 1607230"/>
              <a:gd name="connsiteY2" fmla="*/ 422009 h 1718153"/>
              <a:gd name="connsiteX3" fmla="*/ 1297679 w 1607230"/>
              <a:gd name="connsiteY3" fmla="*/ 226841 h 1718153"/>
              <a:gd name="connsiteX4" fmla="*/ 1607167 w 1607230"/>
              <a:gd name="connsiteY4" fmla="*/ 339383 h 1718153"/>
              <a:gd name="connsiteX5" fmla="*/ 1320945 w 1607230"/>
              <a:gd name="connsiteY5" fmla="*/ 1070081 h 1718153"/>
              <a:gd name="connsiteX6" fmla="*/ 672872 w 1607230"/>
              <a:gd name="connsiteY6" fmla="*/ 1718153 h 1718153"/>
              <a:gd name="connsiteX7" fmla="*/ 24799 w 1607230"/>
              <a:gd name="connsiteY7" fmla="*/ 1070081 h 1718153"/>
              <a:gd name="connsiteX0" fmla="*/ 5305 w 1587736"/>
              <a:gd name="connsiteY0" fmla="*/ 1070081 h 2097980"/>
              <a:gd name="connsiteX1" fmla="*/ 166837 w 1587736"/>
              <a:gd name="connsiteY1" fmla="*/ 15825 h 2097980"/>
              <a:gd name="connsiteX2" fmla="*/ 653378 w 1587736"/>
              <a:gd name="connsiteY2" fmla="*/ 422009 h 2097980"/>
              <a:gd name="connsiteX3" fmla="*/ 1278185 w 1587736"/>
              <a:gd name="connsiteY3" fmla="*/ 226841 h 2097980"/>
              <a:gd name="connsiteX4" fmla="*/ 1587673 w 1587736"/>
              <a:gd name="connsiteY4" fmla="*/ 339383 h 2097980"/>
              <a:gd name="connsiteX5" fmla="*/ 1301451 w 1587736"/>
              <a:gd name="connsiteY5" fmla="*/ 1070081 h 2097980"/>
              <a:gd name="connsiteX6" fmla="*/ 329821 w 1587736"/>
              <a:gd name="connsiteY6" fmla="*/ 2097980 h 2097980"/>
              <a:gd name="connsiteX7" fmla="*/ 5305 w 1587736"/>
              <a:gd name="connsiteY7" fmla="*/ 1070081 h 2097980"/>
              <a:gd name="connsiteX0" fmla="*/ 7068 w 1561363"/>
              <a:gd name="connsiteY0" fmla="*/ 1126352 h 2098082"/>
              <a:gd name="connsiteX1" fmla="*/ 140464 w 1561363"/>
              <a:gd name="connsiteY1" fmla="*/ 15825 h 2098082"/>
              <a:gd name="connsiteX2" fmla="*/ 627005 w 1561363"/>
              <a:gd name="connsiteY2" fmla="*/ 422009 h 2098082"/>
              <a:gd name="connsiteX3" fmla="*/ 1251812 w 1561363"/>
              <a:gd name="connsiteY3" fmla="*/ 226841 h 2098082"/>
              <a:gd name="connsiteX4" fmla="*/ 1561300 w 1561363"/>
              <a:gd name="connsiteY4" fmla="*/ 339383 h 2098082"/>
              <a:gd name="connsiteX5" fmla="*/ 1275078 w 1561363"/>
              <a:gd name="connsiteY5" fmla="*/ 1070081 h 2098082"/>
              <a:gd name="connsiteX6" fmla="*/ 303448 w 1561363"/>
              <a:gd name="connsiteY6" fmla="*/ 2097980 h 2098082"/>
              <a:gd name="connsiteX7" fmla="*/ 7068 w 1561363"/>
              <a:gd name="connsiteY7" fmla="*/ 1126352 h 209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363" h="2098082">
                <a:moveTo>
                  <a:pt x="7068" y="1126352"/>
                </a:moveTo>
                <a:cubicBezTo>
                  <a:pt x="-20096" y="779326"/>
                  <a:pt x="32452" y="123837"/>
                  <a:pt x="140464" y="15825"/>
                </a:cubicBezTo>
                <a:cubicBezTo>
                  <a:pt x="248476" y="-92187"/>
                  <a:pt x="441780" y="386840"/>
                  <a:pt x="627005" y="422009"/>
                </a:cubicBezTo>
                <a:cubicBezTo>
                  <a:pt x="812230" y="457178"/>
                  <a:pt x="1135955" y="196064"/>
                  <a:pt x="1251812" y="226841"/>
                </a:cubicBezTo>
                <a:cubicBezTo>
                  <a:pt x="1367669" y="257618"/>
                  <a:pt x="1557422" y="198843"/>
                  <a:pt x="1561300" y="339383"/>
                </a:cubicBezTo>
                <a:cubicBezTo>
                  <a:pt x="1565178" y="479923"/>
                  <a:pt x="1390935" y="884834"/>
                  <a:pt x="1275078" y="1070081"/>
                </a:cubicBezTo>
                <a:cubicBezTo>
                  <a:pt x="1159221" y="1255328"/>
                  <a:pt x="514783" y="2088602"/>
                  <a:pt x="303448" y="2097980"/>
                </a:cubicBezTo>
                <a:cubicBezTo>
                  <a:pt x="92113" y="2107359"/>
                  <a:pt x="34232" y="1473378"/>
                  <a:pt x="7068" y="11263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51CDD04-2839-4F6C-ADCE-935501C34529}"/>
              </a:ext>
            </a:extLst>
          </p:cNvPr>
          <p:cNvSpPr/>
          <p:nvPr/>
        </p:nvSpPr>
        <p:spPr>
          <a:xfrm>
            <a:off x="6193550" y="2664595"/>
            <a:ext cx="1728678" cy="2585654"/>
          </a:xfrm>
          <a:custGeom>
            <a:avLst/>
            <a:gdLst>
              <a:gd name="connsiteX0" fmla="*/ 0 w 1296145"/>
              <a:gd name="connsiteY0" fmla="*/ 648072 h 1296144"/>
              <a:gd name="connsiteX1" fmla="*/ 648073 w 1296145"/>
              <a:gd name="connsiteY1" fmla="*/ 0 h 1296144"/>
              <a:gd name="connsiteX2" fmla="*/ 1296146 w 1296145"/>
              <a:gd name="connsiteY2" fmla="*/ 648072 h 1296144"/>
              <a:gd name="connsiteX3" fmla="*/ 648073 w 1296145"/>
              <a:gd name="connsiteY3" fmla="*/ 1296144 h 1296144"/>
              <a:gd name="connsiteX4" fmla="*/ 0 w 1296145"/>
              <a:gd name="connsiteY4" fmla="*/ 648072 h 1296144"/>
              <a:gd name="connsiteX0" fmla="*/ 0 w 1718177"/>
              <a:gd name="connsiteY0" fmla="*/ 137606 h 1686608"/>
              <a:gd name="connsiteX1" fmla="*/ 1070104 w 1718177"/>
              <a:gd name="connsiteY1" fmla="*/ 361731 h 1686608"/>
              <a:gd name="connsiteX2" fmla="*/ 1718177 w 1718177"/>
              <a:gd name="connsiteY2" fmla="*/ 1009803 h 1686608"/>
              <a:gd name="connsiteX3" fmla="*/ 1070104 w 1718177"/>
              <a:gd name="connsiteY3" fmla="*/ 1657875 h 1686608"/>
              <a:gd name="connsiteX4" fmla="*/ 0 w 1718177"/>
              <a:gd name="connsiteY4" fmla="*/ 137606 h 1686608"/>
              <a:gd name="connsiteX0" fmla="*/ 4358 w 1731230"/>
              <a:gd name="connsiteY0" fmla="*/ 556942 h 2105944"/>
              <a:gd name="connsiteX1" fmla="*/ 1510560 w 1731230"/>
              <a:gd name="connsiteY1" fmla="*/ 35479 h 2105944"/>
              <a:gd name="connsiteX2" fmla="*/ 1722535 w 1731230"/>
              <a:gd name="connsiteY2" fmla="*/ 1429139 h 2105944"/>
              <a:gd name="connsiteX3" fmla="*/ 1074462 w 1731230"/>
              <a:gd name="connsiteY3" fmla="*/ 2077211 h 2105944"/>
              <a:gd name="connsiteX4" fmla="*/ 4358 w 1731230"/>
              <a:gd name="connsiteY4" fmla="*/ 556942 h 2105944"/>
              <a:gd name="connsiteX0" fmla="*/ 4262 w 1655435"/>
              <a:gd name="connsiteY0" fmla="*/ 613075 h 2534101"/>
              <a:gd name="connsiteX1" fmla="*/ 1510464 w 1655435"/>
              <a:gd name="connsiteY1" fmla="*/ 91612 h 2534101"/>
              <a:gd name="connsiteX2" fmla="*/ 1595830 w 1655435"/>
              <a:gd name="connsiteY2" fmla="*/ 2371537 h 2534101"/>
              <a:gd name="connsiteX3" fmla="*/ 1074366 w 1655435"/>
              <a:gd name="connsiteY3" fmla="*/ 2133344 h 2534101"/>
              <a:gd name="connsiteX4" fmla="*/ 4262 w 1655435"/>
              <a:gd name="connsiteY4" fmla="*/ 613075 h 2534101"/>
              <a:gd name="connsiteX0" fmla="*/ 9408 w 1660581"/>
              <a:gd name="connsiteY0" fmla="*/ 618612 h 2642844"/>
              <a:gd name="connsiteX1" fmla="*/ 1515610 w 1660581"/>
              <a:gd name="connsiteY1" fmla="*/ 97149 h 2642844"/>
              <a:gd name="connsiteX2" fmla="*/ 1600976 w 1660581"/>
              <a:gd name="connsiteY2" fmla="*/ 2377074 h 2642844"/>
              <a:gd name="connsiteX3" fmla="*/ 910699 w 1660581"/>
              <a:gd name="connsiteY3" fmla="*/ 2420235 h 2642844"/>
              <a:gd name="connsiteX4" fmla="*/ 9408 w 1660581"/>
              <a:gd name="connsiteY4" fmla="*/ 618612 h 2642844"/>
              <a:gd name="connsiteX0" fmla="*/ 77505 w 1728678"/>
              <a:gd name="connsiteY0" fmla="*/ 598288 h 2585654"/>
              <a:gd name="connsiteX1" fmla="*/ 1583707 w 1728678"/>
              <a:gd name="connsiteY1" fmla="*/ 76825 h 2585654"/>
              <a:gd name="connsiteX2" fmla="*/ 1669073 w 1728678"/>
              <a:gd name="connsiteY2" fmla="*/ 2356750 h 2585654"/>
              <a:gd name="connsiteX3" fmla="*/ 978796 w 1728678"/>
              <a:gd name="connsiteY3" fmla="*/ 2399911 h 2585654"/>
              <a:gd name="connsiteX4" fmla="*/ 296345 w 1728678"/>
              <a:gd name="connsiteY4" fmla="*/ 1204020 h 2585654"/>
              <a:gd name="connsiteX5" fmla="*/ 77505 w 1728678"/>
              <a:gd name="connsiteY5" fmla="*/ 598288 h 25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678" h="2585654">
                <a:moveTo>
                  <a:pt x="77505" y="598288"/>
                </a:moveTo>
                <a:cubicBezTo>
                  <a:pt x="292065" y="410422"/>
                  <a:pt x="1318446" y="-216252"/>
                  <a:pt x="1583707" y="76825"/>
                </a:cubicBezTo>
                <a:cubicBezTo>
                  <a:pt x="1848968" y="369902"/>
                  <a:pt x="1669073" y="1998830"/>
                  <a:pt x="1669073" y="2356750"/>
                </a:cubicBezTo>
                <a:cubicBezTo>
                  <a:pt x="1669073" y="2714670"/>
                  <a:pt x="1207584" y="2592033"/>
                  <a:pt x="978796" y="2399911"/>
                </a:cubicBezTo>
                <a:cubicBezTo>
                  <a:pt x="750008" y="2207789"/>
                  <a:pt x="446560" y="1504291"/>
                  <a:pt x="296345" y="1204020"/>
                </a:cubicBezTo>
                <a:cubicBezTo>
                  <a:pt x="146130" y="903749"/>
                  <a:pt x="-137055" y="786154"/>
                  <a:pt x="77505" y="5982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921D28B1-1060-4E4B-A453-5C989A8555D6}"/>
              </a:ext>
            </a:extLst>
          </p:cNvPr>
          <p:cNvSpPr/>
          <p:nvPr/>
        </p:nvSpPr>
        <p:spPr>
          <a:xfrm rot="5400000">
            <a:off x="1535181" y="4930775"/>
            <a:ext cx="2414423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Afvoer via riolering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17A0C66A-E2FD-4D9C-85C8-289E6F1C50E7}"/>
              </a:ext>
            </a:extLst>
          </p:cNvPr>
          <p:cNvSpPr/>
          <p:nvPr/>
        </p:nvSpPr>
        <p:spPr>
          <a:xfrm rot="5400000">
            <a:off x="6172309" y="4782425"/>
            <a:ext cx="2414423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Afvoer via riolering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B489B51-9D74-4346-8B46-23B3B7D5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Neerslag</a:t>
            </a:r>
          </a:p>
        </p:txBody>
      </p:sp>
    </p:spTree>
    <p:extLst>
      <p:ext uri="{BB962C8B-B14F-4D97-AF65-F5344CB8AC3E}">
        <p14:creationId xmlns:p14="http://schemas.microsoft.com/office/powerpoint/2010/main" val="29886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1" grpId="0" animBg="1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3BA76AC0B944EAB06092F64590685" ma:contentTypeVersion="9" ma:contentTypeDescription="Een nieuw document maken." ma:contentTypeScope="" ma:versionID="699a89816ee8905047cc699402bea9eb">
  <xsd:schema xmlns:xsd="http://www.w3.org/2001/XMLSchema" xmlns:xs="http://www.w3.org/2001/XMLSchema" xmlns:p="http://schemas.microsoft.com/office/2006/metadata/properties" xmlns:ns3="47560ce6-3b9e-4e47-9c97-e31c05f9156c" xmlns:ns4="c333fc99-31a6-4e77-a4d9-001f6fd1fabc" targetNamespace="http://schemas.microsoft.com/office/2006/metadata/properties" ma:root="true" ma:fieldsID="69b8468b39dd550fc037d4634a4d7f8c" ns3:_="" ns4:_="">
    <xsd:import namespace="47560ce6-3b9e-4e47-9c97-e31c05f9156c"/>
    <xsd:import namespace="c333fc99-31a6-4e77-a4d9-001f6fd1f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60ce6-3b9e-4e47-9c97-e31c05f91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3fc99-31a6-4e77-a4d9-001f6fd1f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333fc99-31a6-4e77-a4d9-001f6fd1fabc"/>
    <ds:schemaRef ds:uri="47560ce6-3b9e-4e47-9c97-e31c05f9156c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7D273BC-1F42-4020-8313-E6CB4B0D4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60ce6-3b9e-4e47-9c97-e31c05f9156c"/>
    <ds:schemaRef ds:uri="c333fc99-31a6-4e77-a4d9-001f6fd1f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5291</TotalTime>
  <Words>482</Words>
  <Application>Microsoft Office PowerPoint</Application>
  <PresentationFormat>Breedbeeld</PresentationFormat>
  <Paragraphs>134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Yuverta</vt:lpstr>
      <vt:lpstr>Water in de bodem IBS Plant | Groeiplaats</vt:lpstr>
      <vt:lpstr>Wat is water?</vt:lpstr>
      <vt:lpstr>Waterkringloop</vt:lpstr>
      <vt:lpstr>Waterkringloop</vt:lpstr>
      <vt:lpstr>Grondwater</vt:lpstr>
      <vt:lpstr>Grondwater</vt:lpstr>
      <vt:lpstr>Neerslag</vt:lpstr>
      <vt:lpstr>PowerPoint-presentatie</vt:lpstr>
      <vt:lpstr>Neerslag</vt:lpstr>
      <vt:lpstr>Grondwater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Maurice van Bijnen</dc:creator>
  <dc:description>Template by HQ Solutions</dc:description>
  <cp:lastModifiedBy>Maurice van Bijnen</cp:lastModifiedBy>
  <cp:revision>55</cp:revision>
  <dcterms:created xsi:type="dcterms:W3CDTF">2021-03-01T11:59:21Z</dcterms:created>
  <dcterms:modified xsi:type="dcterms:W3CDTF">2022-12-17T06:53:26Z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0x0101005413BA76AC0B944EAB06092F64590685</vt:lpwstr>
  </property>
</Properties>
</file>